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  <p:sldMasterId id="2147483660" r:id="rId2"/>
  </p:sldMasterIdLst>
  <p:notesMasterIdLst>
    <p:notesMasterId r:id="rId55"/>
  </p:notesMasterIdLst>
  <p:sldIdLst>
    <p:sldId id="257" r:id="rId3"/>
    <p:sldId id="346" r:id="rId4"/>
    <p:sldId id="345" r:id="rId5"/>
    <p:sldId id="350" r:id="rId6"/>
    <p:sldId id="355" r:id="rId7"/>
    <p:sldId id="353" r:id="rId8"/>
    <p:sldId id="354" r:id="rId9"/>
    <p:sldId id="368" r:id="rId10"/>
    <p:sldId id="367" r:id="rId11"/>
    <p:sldId id="370" r:id="rId12"/>
    <p:sldId id="372" r:id="rId13"/>
    <p:sldId id="373" r:id="rId14"/>
    <p:sldId id="390" r:id="rId15"/>
    <p:sldId id="391" r:id="rId16"/>
    <p:sldId id="392" r:id="rId17"/>
    <p:sldId id="393" r:id="rId18"/>
    <p:sldId id="394" r:id="rId19"/>
    <p:sldId id="366" r:id="rId20"/>
    <p:sldId id="380" r:id="rId21"/>
    <p:sldId id="383" r:id="rId22"/>
    <p:sldId id="384" r:id="rId23"/>
    <p:sldId id="385" r:id="rId24"/>
    <p:sldId id="398" r:id="rId25"/>
    <p:sldId id="399" r:id="rId26"/>
    <p:sldId id="388" r:id="rId27"/>
    <p:sldId id="407" r:id="rId28"/>
    <p:sldId id="408" r:id="rId29"/>
    <p:sldId id="409" r:id="rId30"/>
    <p:sldId id="410" r:id="rId31"/>
    <p:sldId id="411" r:id="rId32"/>
    <p:sldId id="412" r:id="rId33"/>
    <p:sldId id="413" r:id="rId34"/>
    <p:sldId id="414" r:id="rId35"/>
    <p:sldId id="415" r:id="rId36"/>
    <p:sldId id="418" r:id="rId37"/>
    <p:sldId id="417" r:id="rId38"/>
    <p:sldId id="419" r:id="rId39"/>
    <p:sldId id="426" r:id="rId40"/>
    <p:sldId id="421" r:id="rId41"/>
    <p:sldId id="422" r:id="rId42"/>
    <p:sldId id="423" r:id="rId43"/>
    <p:sldId id="427" r:id="rId44"/>
    <p:sldId id="424" r:id="rId45"/>
    <p:sldId id="428" r:id="rId46"/>
    <p:sldId id="432" r:id="rId47"/>
    <p:sldId id="429" r:id="rId48"/>
    <p:sldId id="433" r:id="rId49"/>
    <p:sldId id="435" r:id="rId50"/>
    <p:sldId id="431" r:id="rId51"/>
    <p:sldId id="395" r:id="rId52"/>
    <p:sldId id="436" r:id="rId53"/>
    <p:sldId id="416" r:id="rId5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E0B4"/>
    <a:srgbClr val="A300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9"/>
    <p:restoredTop sz="91439"/>
  </p:normalViewPr>
  <p:slideViewPr>
    <p:cSldViewPr snapToGrid="0" snapToObjects="1">
      <p:cViewPr varScale="1">
        <p:scale>
          <a:sx n="85" d="100"/>
          <a:sy n="85" d="100"/>
        </p:scale>
        <p:origin x="11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F3319-7B0F-9447-AFAF-CD9B5730B93A}" type="datetimeFigureOut">
              <a:rPr kumimoji="1" lang="zh-CN" altLang="en-US" smtClean="0"/>
              <a:t>2025/8/15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F0A29-925C-7044-9570-783085BCC7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09684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96E585-50F3-2646-AEE9-1AA1C36A9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88D4ABF-E2D3-C344-A78F-186987AFE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81C454-856D-7548-83E8-EC6942F44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0F5B-76E8-A247-9C07-CF796F18547A}" type="datetime1">
              <a:rPr kumimoji="1" lang="zh-CN" altLang="en-US" smtClean="0"/>
              <a:t>2025/8/15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021B1B-EEF0-8B46-9285-AB4495660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46345E-4168-AD48-BDCD-F94C847A7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2FA1-F996-1046-8C88-0E662E34421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86146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924515-8381-8E42-A002-B17C9999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BDED6B7-8E13-3F4D-891F-D853EA104F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548EAA-30B1-2945-9A86-2D6DA345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3EA5-250C-7C47-A536-744C026CF07C}" type="datetime1">
              <a:rPr kumimoji="1" lang="zh-CN" altLang="en-US" smtClean="0"/>
              <a:t>2025/8/15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873C44-6CFF-ED47-8048-6D9762E11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06FA92-AFAC-684E-A89C-DA5BD7FA5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2FA1-F996-1046-8C88-0E662E34421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38579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CF9DBD5-E929-B148-B510-79FAF324E4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9222422-209B-AC4E-A687-79BACBB126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5E1CC0-149F-2442-9E64-6AE9385F6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D9A8-21B5-3944-A388-2461F631089E}" type="datetime1">
              <a:rPr kumimoji="1" lang="zh-CN" altLang="en-US" smtClean="0"/>
              <a:t>2025/8/15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39CFC8-7112-5F4C-AD7B-3F4BA7E1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DA7C00-DDDE-2C4D-9BB4-6A0672829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2FA1-F996-1046-8C88-0E662E34421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4243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FC8A-9582-394E-9B28-2C633CA462BB}" type="datetime1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1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1DD3DD8-50D6-2C12-FDB2-0433984C732B}"/>
              </a:ext>
            </a:extLst>
          </p:cNvPr>
          <p:cNvSpPr/>
          <p:nvPr userDrawn="1"/>
        </p:nvSpPr>
        <p:spPr bwMode="auto">
          <a:xfrm>
            <a:off x="-1" y="0"/>
            <a:ext cx="12192001" cy="951614"/>
          </a:xfrm>
          <a:prstGeom prst="rect">
            <a:avLst/>
          </a:prstGeom>
          <a:solidFill>
            <a:srgbClr val="9D001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6AA8-DFDB-D941-823F-8F28E7D6DBC2}" type="datetime1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35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5FACF-3731-3A44-B817-F1311614315E}" type="datetime1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07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7296-F43F-AE4F-A8E6-B0772764C809}" type="datetime1">
              <a:rPr lang="en-US" smtClean="0"/>
              <a:t>8/15/25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19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F7F3-B7AF-5041-85E3-5B66968246BC}" type="datetime1">
              <a:rPr lang="en-US" smtClean="0"/>
              <a:t>8/15/25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25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67D7E-0EB8-024E-85F5-3AFAFF5F80FF}" type="datetime1">
              <a:rPr lang="en-US" smtClean="0"/>
              <a:t>8/15/25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99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86088-EEF9-F047-AB51-873FB183900D}" type="datetime1">
              <a:rPr lang="en-US" smtClean="0"/>
              <a:t>8/15/25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04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F3A0-E1C5-DF4B-8760-51AAB7EA8D7F}" type="datetime1">
              <a:rPr lang="en-US" smtClean="0"/>
              <a:t>8/15/25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67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ECCDE-1B4E-4D43-9FAB-43CD1D2E8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3F0FA6-E686-4142-B0A7-C94469386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63847C-7CEE-274F-A1FF-51B5AA529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BDE56-C92F-1649-A85B-7E209B03B5C6}" type="datetime1">
              <a:rPr kumimoji="1" lang="zh-CN" altLang="en-US" smtClean="0"/>
              <a:t>2025/8/15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6253B-365D-C64C-A539-98255913B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55CB70-B082-CF4F-AE6F-C39295727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2FA1-F996-1046-8C88-0E662E34421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9496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86DC-3BFC-1646-ACEC-762C89CC5CF7}" type="datetime1">
              <a:rPr lang="en-US" smtClean="0"/>
              <a:t>8/15/25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02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FA1C9-47E4-B740-B425-C97907D2BB68}" type="datetime1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12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3B63-33D7-5341-B1C3-F07912861250}" type="datetime1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4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45E6ED-DEAE-3F47-A4B2-02AD1ADE1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AB176F-71EF-5D4F-83B4-5023D41AD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A37607-CDF9-C148-BFE8-8F9F752DC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256D-49ED-7D4D-9F1E-325CE8679B40}" type="datetime1">
              <a:rPr kumimoji="1" lang="zh-CN" altLang="en-US" smtClean="0"/>
              <a:t>2025/8/15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506494-904B-9540-864A-684C76184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6CAA6C-E4D9-A74A-97E8-014D25269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2FA1-F996-1046-8C88-0E662E34421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90074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1F93F4-DFA7-6A4A-A56E-7FA48B06D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78D221-9957-A74B-856F-6E19AC6FA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7F0D9F-5402-B44D-80F6-FAF3F0BEF0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0A9442-FACB-F644-AC8D-77C73609E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C14B-F787-C248-8D1F-D77AE0E9B847}" type="datetime1">
              <a:rPr kumimoji="1" lang="zh-CN" altLang="en-US" smtClean="0"/>
              <a:t>2025/8/15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377121-3626-1947-8649-90872A96B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F5ACDE-872C-A34A-B84D-9789AEAA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2FA1-F996-1046-8C88-0E662E34421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8305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6D6002-F472-B84B-9138-227CA93A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43FF59-5FA2-084F-967B-0DF9BD8C3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DD6FA7-069E-764F-8658-BC0A69539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1D58F0A-61BF-1546-8595-75C41BA312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32DEF6-650E-DA4F-A9CE-465A94FD5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ADA82C-D99A-014C-A570-A21314650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41B7-20D5-7446-B880-CDEE9EB6BFC6}" type="datetime1">
              <a:rPr kumimoji="1" lang="zh-CN" altLang="en-US" smtClean="0"/>
              <a:t>2025/8/15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D0ED25C-9174-8A45-8D36-22380CB29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891836D-73FF-5740-9863-CA790E6EA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2FA1-F996-1046-8C88-0E662E34421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8760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C90B1C-08CB-7648-8812-0C2C286A1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0EF8945-2E61-3448-81F4-C74A41D14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F14F-C986-5648-AA70-BFDC42EFEA28}" type="datetime1">
              <a:rPr kumimoji="1" lang="zh-CN" altLang="en-US" smtClean="0"/>
              <a:t>2025/8/15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51FDBCE-E31E-4141-AFB4-5E6501A2B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149C1C-9664-EB45-A519-EC30BC4DB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2FA1-F996-1046-8C88-0E662E34421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9774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095490-C1FF-EE45-A070-337B8A74F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13E50-159C-A840-AF9D-74EB8B41CE09}" type="datetime1">
              <a:rPr kumimoji="1" lang="zh-CN" altLang="en-US" smtClean="0"/>
              <a:t>2025/8/15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8105881-A171-7B42-B6DC-482893C1D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A5E115E-441F-5541-9632-E9DCB370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2FA1-F996-1046-8C88-0E662E34421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0033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727B2-3CC0-2C49-B5DA-EFEDE06F9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DBD4EB-E223-A441-93A5-6D7C54A13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9FB2D0-DCB6-B543-A45C-54389FD93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87E40E-BE80-DD4F-9572-B9840640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0ECAB-64D0-E54D-9BC9-644C65DA478F}" type="datetime1">
              <a:rPr kumimoji="1" lang="zh-CN" altLang="en-US" smtClean="0"/>
              <a:t>2025/8/15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4FBB7D-D608-EC4B-99CE-31F513AC8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ECB5D9-2E99-294B-BCDA-B701FE5C7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2FA1-F996-1046-8C88-0E662E34421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07759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F1C05-F3D9-6A46-A215-83E4F2F76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2FF473-F4FF-AC42-9CB3-319BB28D82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10C9E1-71B3-8C46-B2C5-9C4E47F2E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47A5EE7-DA38-0449-8594-E9172F813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4872-EDF7-9A4C-926F-31D875D4CCB1}" type="datetime1">
              <a:rPr kumimoji="1" lang="zh-CN" altLang="en-US" smtClean="0"/>
              <a:t>2025/8/15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0405504-3C1A-A548-9AC5-1B390E4E8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5A51EF-794F-F94D-AB5F-033C5873B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2FA1-F996-1046-8C88-0E662E34421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9129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FA4544-C3A2-444E-9D10-241DA9E7F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C6FCE3-22B2-BE4B-A4F2-DB5B29A00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06BC45-A78F-C845-8763-1D6F3E785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69454-2A54-F94A-AA27-3F328C9EAB7F}" type="datetime1">
              <a:rPr kumimoji="1" lang="zh-CN" altLang="en-US" smtClean="0"/>
              <a:t>2025/8/15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1F2934-832A-F440-9452-7C8FAA99A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1B77AA-D70D-AB4B-9A6C-985469721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B2FA1-F996-1046-8C88-0E662E34421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20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815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043610"/>
            <a:ext cx="10515600" cy="5133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13FBD-3F95-A845-97F1-141D79F21ACF}" type="datetime1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D49B9-F9C9-8A41-9FE2-284E129F6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7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emf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emf"/><Relationship Id="rId5" Type="http://schemas.openxmlformats.org/officeDocument/2006/relationships/image" Target="../media/image28.png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emf"/><Relationship Id="rId4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emf"/><Relationship Id="rId4" Type="http://schemas.openxmlformats.org/officeDocument/2006/relationships/image" Target="../media/image4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emf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program-ace.com/blog/the-reimagined-nature-of-vr-entertainment/" TargetMode="External"/><Relationship Id="rId2" Type="http://schemas.openxmlformats.org/officeDocument/2006/relationships/hyperlink" Target="https://wesavelives.org/ride-sharing-is-it-worth-it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impact.stanford.edu/article/how-does-applied-economics-maximize-kidney-transplants" TargetMode="External"/><Relationship Id="rId5" Type="http://schemas.openxmlformats.org/officeDocument/2006/relationships/hyperlink" Target="https://www.expresshealthcare.in/covid19-updates/health-minister-of-arunachal-pradesh-flags-off-bls-ambulances-to-tackle-covid-19-pandemic/423752/" TargetMode="External"/><Relationship Id="rId4" Type="http://schemas.openxmlformats.org/officeDocument/2006/relationships/hyperlink" Target="https://opengeekslab.com/blog/dating-platform-development/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emf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5D7B6644-BEB6-5348-905E-69FBCB286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936343"/>
          </a:xfrm>
        </p:spPr>
        <p:txBody>
          <a:bodyPr>
            <a:normAutofit/>
          </a:bodyPr>
          <a:lstStyle/>
          <a:p>
            <a:r>
              <a:rPr kumimoji="1"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Dayi Fan</a:t>
            </a:r>
            <a:r>
              <a:rPr kumimoji="1"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  <a:r>
              <a:rPr kumimoji="1"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Rubao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Lee*, </a:t>
            </a:r>
            <a:r>
              <a:rPr kumimoji="1"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Xiaodong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Zhang</a:t>
            </a:r>
            <a:r>
              <a:rPr kumimoji="1"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en-US" altLang="zh-CN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†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Ohio State University</a:t>
            </a:r>
          </a:p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* Freelance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F11D47E5-59DA-3445-9296-F2A77A002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491" y="5365343"/>
            <a:ext cx="1216980" cy="118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FD71E03-61CB-7F4D-BFB9-EBF1F6412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4272"/>
            <a:ext cx="9481471" cy="2387600"/>
          </a:xfrm>
        </p:spPr>
        <p:txBody>
          <a:bodyPr>
            <a:normAutofit/>
          </a:bodyPr>
          <a:lstStyle/>
          <a:p>
            <a:r>
              <a:rPr kumimoji="1"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X-Blossom</a:t>
            </a:r>
            <a:r>
              <a:rPr kumimoji="1"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: Massive Parallelization of Graph Maximum Matching</a:t>
            </a:r>
            <a:endParaRPr kumimoji="1"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882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Find Maximum Matching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zh-CN" dirty="0"/>
          </a:p>
          <a:p>
            <a:r>
              <a:rPr kumimoji="1"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Berge’s Theorem</a:t>
            </a: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	A matching is maximum </a:t>
            </a:r>
            <a:r>
              <a:rPr kumimoji="1"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if and only if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no augmenting path can be found.</a:t>
            </a:r>
            <a:endParaRPr kumimoji="1" lang="zh-CN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9F38173-5CFA-D941-BF5D-6EA965454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 t="21335" r="70488" b="68724"/>
          <a:stretch/>
        </p:blipFill>
        <p:spPr>
          <a:xfrm>
            <a:off x="3849054" y="3129430"/>
            <a:ext cx="4493891" cy="268496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BA66D76-77A4-4A42-932F-98948E515DF1}"/>
              </a:ext>
            </a:extLst>
          </p:cNvPr>
          <p:cNvSpPr/>
          <p:nvPr/>
        </p:nvSpPr>
        <p:spPr>
          <a:xfrm>
            <a:off x="6993082" y="3855027"/>
            <a:ext cx="1454727" cy="2389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25554A2-B734-844F-B194-B69A8B13B9FE}"/>
              </a:ext>
            </a:extLst>
          </p:cNvPr>
          <p:cNvSpPr/>
          <p:nvPr/>
        </p:nvSpPr>
        <p:spPr>
          <a:xfrm>
            <a:off x="7155873" y="4615944"/>
            <a:ext cx="1454727" cy="2389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CF95FA6-008A-EB4C-8E3A-474FB52DC204}"/>
              </a:ext>
            </a:extLst>
          </p:cNvPr>
          <p:cNvSpPr/>
          <p:nvPr/>
        </p:nvSpPr>
        <p:spPr>
          <a:xfrm>
            <a:off x="4087091" y="3647209"/>
            <a:ext cx="221671" cy="216718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597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Blossom Algorithm (1965)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0336F64-30E6-EE41-AC08-FBB6DD070B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kumimoji="1"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kumimoji="1"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kumimoji="1"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first</a:t>
                </a:r>
                <a:r>
                  <a:rPr kumimoji="1"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polynomial-time and </a:t>
                </a:r>
                <a:r>
                  <a:rPr kumimoji="1"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most widely used </a:t>
                </a:r>
                <a:r>
                  <a:rPr kumimoji="1"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algorithm for maximum matching in general graphs</a:t>
                </a:r>
              </a:p>
              <a:p>
                <a:pPr marL="0" indent="0">
                  <a:buNone/>
                </a:pPr>
                <a:endParaRPr kumimoji="1"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kumimoji="1"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time complexity is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𝑉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1"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kumimoji="1"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kumimoji="1"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Key ideas</a:t>
                </a:r>
              </a:p>
              <a:p>
                <a:pPr marL="0" indent="0">
                  <a:buNone/>
                </a:pPr>
                <a:r>
                  <a:rPr kumimoji="1"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 marL="0" indent="0">
                  <a:buNone/>
                </a:pPr>
                <a:r>
                  <a:rPr kumimoji="1"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kumimoji="1"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(1) Builds </a:t>
                </a:r>
                <a:r>
                  <a:rPr kumimoji="1" lang="en-US" altLang="zh-CN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alternating trees</a:t>
                </a:r>
                <a:r>
                  <a:rPr kumimoji="1"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to find augmenting paths</a:t>
                </a:r>
              </a:p>
              <a:p>
                <a:pPr marL="0" indent="0">
                  <a:buNone/>
                </a:pPr>
                <a:endParaRPr kumimoji="1"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kumimoji="1"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	(2) Handles odd cycles ("</a:t>
                </a:r>
                <a:r>
                  <a:rPr kumimoji="1" lang="en-US" altLang="zh-CN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blossoms</a:t>
                </a:r>
                <a:r>
                  <a:rPr kumimoji="1"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") in general graphs</a:t>
                </a:r>
              </a:p>
              <a:p>
                <a:pPr marL="0" indent="0">
                  <a:buNone/>
                </a:pPr>
                <a:endParaRPr kumimoji="1"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0336F64-30E6-EE41-AC08-FBB6DD070B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4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An artificial tree rooted at an unmatched vertex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Grows by expanding two edges at a time: 	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 – one unmatched edge + one matched edge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0D30EF3-1920-6C4A-83C4-8A3EB60B6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857" y="3747848"/>
            <a:ext cx="5628438" cy="15826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839BDD5-1B38-7649-823B-C377EDA38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467" y="3739844"/>
            <a:ext cx="2163161" cy="163257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Alternating</a:t>
            </a:r>
            <a:r>
              <a:rPr kumimoji="1" lang="zh-CN" alt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6B1023C-1733-B948-8D3E-B292E7555FB7}"/>
              </a:ext>
            </a:extLst>
          </p:cNvPr>
          <p:cNvSpPr>
            <a:spLocks/>
          </p:cNvSpPr>
          <p:nvPr/>
        </p:nvSpPr>
        <p:spPr>
          <a:xfrm>
            <a:off x="1426852" y="3828088"/>
            <a:ext cx="538139" cy="540000"/>
          </a:xfrm>
          <a:prstGeom prst="rect">
            <a:avLst/>
          </a:prstGeom>
          <a:noFill/>
          <a:ln w="127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 w="6350">
                <a:solidFill>
                  <a:schemeClr val="tx1"/>
                </a:solidFill>
                <a:prstDash val="sysDot"/>
              </a:ln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C4A16BB-F825-8F4B-B4C0-4B21FC7394A3}"/>
              </a:ext>
            </a:extLst>
          </p:cNvPr>
          <p:cNvSpPr>
            <a:spLocks/>
          </p:cNvSpPr>
          <p:nvPr/>
        </p:nvSpPr>
        <p:spPr>
          <a:xfrm>
            <a:off x="1426851" y="4645627"/>
            <a:ext cx="538139" cy="540000"/>
          </a:xfrm>
          <a:prstGeom prst="rect">
            <a:avLst/>
          </a:prstGeom>
          <a:noFill/>
          <a:ln w="127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 w="6350">
                <a:solidFill>
                  <a:schemeClr val="tx1"/>
                </a:solidFill>
                <a:prstDash val="sysDot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69934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839BDD5-1B38-7649-823B-C377EDA38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467" y="3739844"/>
            <a:ext cx="2163161" cy="1632575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An artificial tree rooted at an unmatched vertex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Grows by expanding two edges at a time: 	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 – one unmatched edge + one matched edge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A094C2E-91BF-D649-9D79-346A5D891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7857" y="3751133"/>
            <a:ext cx="5611346" cy="158268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Alternating</a:t>
            </a:r>
            <a:r>
              <a:rPr kumimoji="1" lang="zh-CN" alt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349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839BDD5-1B38-7649-823B-C377EDA38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467" y="3739844"/>
            <a:ext cx="2163161" cy="16325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A094C2E-91BF-D649-9D79-346A5D891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7857" y="3751133"/>
            <a:ext cx="5611346" cy="158268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Alternating</a:t>
            </a:r>
            <a:r>
              <a:rPr kumimoji="1" lang="zh-CN" alt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985F37C-9FA3-7E45-9800-4BB966EA3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84" y="3648319"/>
            <a:ext cx="7196220" cy="1685501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Even node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 tree node at an 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even-depth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from the root </a:t>
            </a: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If an unmatched edge connects </a:t>
            </a:r>
            <a:r>
              <a:rPr kumimoji="1"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two even nodes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kumimoji="1"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different trees</a:t>
            </a: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4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Even node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 tree node at an 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even-depth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from the root </a:t>
            </a: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If an unmatched edge connects </a:t>
            </a:r>
            <a:r>
              <a:rPr kumimoji="1"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two even nodes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kumimoji="1"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different trees</a:t>
            </a: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839BDD5-1B38-7649-823B-C377EDA38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467" y="3739844"/>
            <a:ext cx="2163161" cy="16325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A094C2E-91BF-D649-9D79-346A5D891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7857" y="3751133"/>
            <a:ext cx="5611346" cy="158268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Alternating</a:t>
            </a:r>
            <a:r>
              <a:rPr kumimoji="1" lang="zh-CN" alt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985F37C-9FA3-7E45-9800-4BB966EA3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84" y="3648319"/>
            <a:ext cx="7196220" cy="16855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00F76A-B390-8646-96F2-8E433A06E9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467" y="3739844"/>
            <a:ext cx="2163161" cy="16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88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BFD6C656-6460-6344-AC2B-074D72398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6072" y="3651618"/>
            <a:ext cx="7189861" cy="168120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Even node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 tree node at an 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even-depth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from the root </a:t>
            </a: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If an unmatched edge connects </a:t>
            </a:r>
            <a:r>
              <a:rPr kumimoji="1"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two even nodes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kumimoji="1"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different trees</a:t>
            </a: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839BDD5-1B38-7649-823B-C377EDA38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467" y="3739844"/>
            <a:ext cx="2163161" cy="163257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Alternating</a:t>
            </a:r>
            <a:r>
              <a:rPr kumimoji="1" lang="zh-CN" alt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300F76A-B390-8646-96F2-8E433A06E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467" y="3739844"/>
            <a:ext cx="2163161" cy="16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49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BFD6C656-6460-6344-AC2B-074D72398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6072" y="3651618"/>
            <a:ext cx="7189861" cy="168120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3610"/>
            <a:ext cx="10515600" cy="5312740"/>
          </a:xfrm>
        </p:spPr>
        <p:txBody>
          <a:bodyPr/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Even node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 tree node at an 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even-depth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from the root </a:t>
            </a: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If an unmatched edge connects </a:t>
            </a:r>
            <a:r>
              <a:rPr kumimoji="1"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two even nodes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kumimoji="1"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different trees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kumimoji="1"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An augmenting path is found!</a:t>
            </a:r>
          </a:p>
          <a:p>
            <a:pPr marL="0" indent="0">
              <a:buNone/>
            </a:pPr>
            <a:endParaRPr kumimoji="1" lang="en-US" altLang="zh-C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kumimoji="1"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This is a structured way to organize the augmenting path search</a:t>
            </a:r>
          </a:p>
          <a:p>
            <a:pPr marL="0" indent="0">
              <a:buNone/>
            </a:pPr>
            <a:endParaRPr kumimoji="1" lang="en-US" altLang="zh-C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839BDD5-1B38-7649-823B-C377EDA38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467" y="3739844"/>
            <a:ext cx="2163161" cy="163257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Alternating</a:t>
            </a:r>
            <a:r>
              <a:rPr kumimoji="1" lang="zh-CN" alt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300F76A-B390-8646-96F2-8E433A06E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467" y="3739844"/>
            <a:ext cx="2163161" cy="1632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C9ED35-DA94-1047-96AE-670C1B3C07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467" y="3739844"/>
            <a:ext cx="2163160" cy="163257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DDE3939-198C-5A4E-B160-2F6583750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6121" y="3651618"/>
            <a:ext cx="7189812" cy="16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8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AFF37442-0E0D-2349-903D-F64B2B5D8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3610"/>
            <a:ext cx="10515600" cy="5133354"/>
          </a:xfrm>
        </p:spPr>
        <p:txBody>
          <a:bodyPr/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All vertices are unmatched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six alternating trees 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F53CE70-28C4-964E-A335-058D5AE08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149" y="2731131"/>
            <a:ext cx="586830" cy="378179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Blossom Algorithm – Execution Pattern 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D076D21-5592-F54E-81A4-B30E74F65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306" y="3344022"/>
            <a:ext cx="1732437" cy="1634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9C77B54-6667-F94A-B64B-AD6E5DB16ECD}"/>
                  </a:ext>
                </a:extLst>
              </p:cNvPr>
              <p:cNvSpPr txBox="1"/>
              <p:nvPr/>
            </p:nvSpPr>
            <p:spPr>
              <a:xfrm>
                <a:off x="1227947" y="4974289"/>
                <a:ext cx="194915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kumimoji="1" lang="en-US" altLang="zh-CN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Graph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endParaRPr kumimoji="1" lang="en-US" altLang="zh-CN" sz="1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en-US" altLang="zh-CN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Matching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∅</m:t>
                    </m:r>
                  </m:oMath>
                </a14:m>
                <a:r>
                  <a:rPr kumimoji="1"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9C77B54-6667-F94A-B64B-AD6E5DB16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947" y="4974289"/>
                <a:ext cx="1949154" cy="646331"/>
              </a:xfrm>
              <a:prstGeom prst="rect">
                <a:avLst/>
              </a:prstGeom>
              <a:blipFill>
                <a:blip r:embed="rId4"/>
                <a:stretch>
                  <a:fillRect t="-3846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07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AFF37442-0E0D-2349-903D-F64B2B5D8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3610"/>
            <a:ext cx="10515600" cy="5133354"/>
          </a:xfrm>
        </p:spPr>
        <p:txBody>
          <a:bodyPr/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 unmatched edge (0,1) connects even node 0 and even node 1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 find an augmenting path (0, 1)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F53CE70-28C4-964E-A335-058D5AE08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0149" y="2731131"/>
            <a:ext cx="586829" cy="378179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Blossom Algorithm – Execution Pattern 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D076D21-5592-F54E-81A4-B30E74F65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306" y="3344022"/>
            <a:ext cx="1732437" cy="16343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9C77B54-6667-F94A-B64B-AD6E5DB16ECD}"/>
                  </a:ext>
                </a:extLst>
              </p:cNvPr>
              <p:cNvSpPr txBox="1"/>
              <p:nvPr/>
            </p:nvSpPr>
            <p:spPr>
              <a:xfrm>
                <a:off x="1227947" y="4974289"/>
                <a:ext cx="194915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kumimoji="1" lang="en-US" altLang="zh-CN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Graph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endParaRPr kumimoji="1" lang="en-US" altLang="zh-CN" sz="1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en-US" altLang="zh-CN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Matching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∅</m:t>
                    </m:r>
                  </m:oMath>
                </a14:m>
                <a:r>
                  <a:rPr kumimoji="1"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9C77B54-6667-F94A-B64B-AD6E5DB16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947" y="4974289"/>
                <a:ext cx="1949154" cy="646331"/>
              </a:xfrm>
              <a:prstGeom prst="rect">
                <a:avLst/>
              </a:prstGeom>
              <a:blipFill>
                <a:blip r:embed="rId4"/>
                <a:stretch>
                  <a:fillRect t="-3846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8E86A84-9D03-6C41-AC2A-01849C68EB21}"/>
                  </a:ext>
                </a:extLst>
              </p:cNvPr>
              <p:cNvSpPr txBox="1"/>
              <p:nvPr/>
            </p:nvSpPr>
            <p:spPr>
              <a:xfrm>
                <a:off x="5571440" y="4022208"/>
                <a:ext cx="118456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1" lang="en-US" altLang="zh-CN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update 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1" lang="en-US" altLang="zh-CN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zh-CN" altLang="en-US" sz="1600" i="1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8E86A84-9D03-6C41-AC2A-01849C68E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440" y="4022208"/>
                <a:ext cx="1184563" cy="338554"/>
              </a:xfrm>
              <a:prstGeom prst="rect">
                <a:avLst/>
              </a:prstGeom>
              <a:blipFill>
                <a:blip r:embed="rId5"/>
                <a:stretch>
                  <a:fillRect t="-7143" b="-178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27CE5DE4-8A9F-4E45-AC3A-DC56FFAAD08F}"/>
              </a:ext>
            </a:extLst>
          </p:cNvPr>
          <p:cNvCxnSpPr/>
          <p:nvPr/>
        </p:nvCxnSpPr>
        <p:spPr>
          <a:xfrm>
            <a:off x="5709194" y="4322619"/>
            <a:ext cx="89338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BE485A01-910B-4345-A07A-A6AE7D6B8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0465" y="3339915"/>
            <a:ext cx="1732436" cy="16343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1982976-8233-5E45-BF51-BCA0C048219D}"/>
                  </a:ext>
                </a:extLst>
              </p:cNvPr>
              <p:cNvSpPr txBox="1"/>
              <p:nvPr/>
            </p:nvSpPr>
            <p:spPr>
              <a:xfrm>
                <a:off x="7218218" y="4973977"/>
                <a:ext cx="237693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kumimoji="1" lang="en-US" altLang="zh-CN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Graph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endParaRPr kumimoji="1" lang="en-US" altLang="zh-CN" sz="1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en-US" altLang="zh-CN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Matching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{(0,1)}</m:t>
                    </m:r>
                  </m:oMath>
                </a14:m>
                <a:r>
                  <a:rPr kumimoji="1"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1982976-8233-5E45-BF51-BCA0C0482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218" y="4973977"/>
                <a:ext cx="2376930" cy="646331"/>
              </a:xfrm>
              <a:prstGeom prst="rect">
                <a:avLst/>
              </a:prstGeom>
              <a:blipFill>
                <a:blip r:embed="rId7"/>
                <a:stretch>
                  <a:fillRect l="-1596" t="-3846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216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Matching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zh-CN" dirty="0"/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 set of graph </a:t>
            </a: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edges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such that no two edges share a common vertex</a:t>
            </a:r>
            <a:endParaRPr kumimoji="1"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4FBC6E9-BD22-8048-97F1-02D543FDCBD2}"/>
              </a:ext>
            </a:extLst>
          </p:cNvPr>
          <p:cNvGrpSpPr/>
          <p:nvPr/>
        </p:nvGrpSpPr>
        <p:grpSpPr>
          <a:xfrm>
            <a:off x="1972114" y="2964381"/>
            <a:ext cx="8109477" cy="2432196"/>
            <a:chOff x="2076475" y="2755659"/>
            <a:chExt cx="8109477" cy="243219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D88886F-9A6E-A94A-AB62-8216941DB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76475" y="2755659"/>
              <a:ext cx="8039047" cy="2233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468932CD-9768-7C4D-88DF-EC89C5AF2707}"/>
                    </a:ext>
                  </a:extLst>
                </p:cNvPr>
                <p:cNvSpPr txBox="1"/>
                <p:nvPr/>
              </p:nvSpPr>
              <p:spPr>
                <a:xfrm>
                  <a:off x="2309061" y="4787745"/>
                  <a:ext cx="148768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indent="0" algn="ctr">
                    <a:buNone/>
                  </a:pPr>
                  <a:r>
                    <a:rPr kumimoji="1" lang="en-US" altLang="zh-CN" sz="2000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Graph </a:t>
                  </a:r>
                  <a14:m>
                    <m:oMath xmlns:m="http://schemas.openxmlformats.org/officeDocument/2006/math"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𝐺</m:t>
                      </m:r>
                    </m:oMath>
                  </a14:m>
                  <a:endParaRPr kumimoji="1"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468932CD-9768-7C4D-88DF-EC89C5AF27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9061" y="4787745"/>
                  <a:ext cx="1487687" cy="400110"/>
                </a:xfrm>
                <a:prstGeom prst="rect">
                  <a:avLst/>
                </a:prstGeom>
                <a:blipFill>
                  <a:blip r:embed="rId3"/>
                  <a:stretch>
                    <a:fillRect t="-9375" b="-28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B6AB86D9-9BDD-1E4B-B132-87660A7FF5C1}"/>
                    </a:ext>
                  </a:extLst>
                </p:cNvPr>
                <p:cNvSpPr txBox="1"/>
                <p:nvPr/>
              </p:nvSpPr>
              <p:spPr>
                <a:xfrm>
                  <a:off x="5022508" y="4787745"/>
                  <a:ext cx="21469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indent="0" algn="ctr">
                    <a:buNone/>
                  </a:pPr>
                  <a:r>
                    <a:rPr kumimoji="1"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 valid matching</a:t>
                  </a:r>
                  <a:r>
                    <a:rPr kumimoji="1" lang="en-US" altLang="zh-CN" sz="1800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</m:oMath>
                  </a14:m>
                  <a:endParaRPr kumimoji="1"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B6AB86D9-9BDD-1E4B-B132-87660A7FF5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2508" y="4787745"/>
                  <a:ext cx="2146982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765" t="-6667" b="-2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CB5A6079-BE52-574D-81BC-F8F79B689A74}"/>
                </a:ext>
              </a:extLst>
            </p:cNvPr>
            <p:cNvSpPr txBox="1"/>
            <p:nvPr/>
          </p:nvSpPr>
          <p:spPr>
            <a:xfrm>
              <a:off x="7886701" y="4803134"/>
              <a:ext cx="22992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Invalid matching </a:t>
              </a:r>
              <a:r>
                <a:rPr kumimoji="1" lang="en-US" altLang="zh-CN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❌</a:t>
              </a:r>
              <a:endParaRPr kumimoji="1" lang="en-US" altLang="zh-CN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EC846184-3D02-7747-A28A-34D6D40D2E6F}"/>
              </a:ext>
            </a:extLst>
          </p:cNvPr>
          <p:cNvSpPr/>
          <p:nvPr/>
        </p:nvSpPr>
        <p:spPr>
          <a:xfrm>
            <a:off x="7782340" y="2865448"/>
            <a:ext cx="2822712" cy="2633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3FB8444-1973-3B45-9A5B-84CCE93073C3}"/>
              </a:ext>
            </a:extLst>
          </p:cNvPr>
          <p:cNvSpPr/>
          <p:nvPr/>
        </p:nvSpPr>
        <p:spPr>
          <a:xfrm>
            <a:off x="4684644" y="2865448"/>
            <a:ext cx="2822712" cy="2633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64728D3-0441-0744-AA6B-2C21986D1EE7}"/>
              </a:ext>
            </a:extLst>
          </p:cNvPr>
          <p:cNvSpPr/>
          <p:nvPr/>
        </p:nvSpPr>
        <p:spPr>
          <a:xfrm>
            <a:off x="1861932" y="2865448"/>
            <a:ext cx="2822712" cy="2633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9737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AFF37442-0E0D-2349-903D-F64B2B5D8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3610"/>
            <a:ext cx="10515600" cy="5133354"/>
          </a:xfrm>
        </p:spPr>
        <p:txBody>
          <a:bodyPr/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Four vertices are unmatched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four alternating trees 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357BE32-0883-B341-9E71-CEE25D4D2AFC}"/>
                  </a:ext>
                </a:extLst>
              </p:cNvPr>
              <p:cNvSpPr txBox="1"/>
              <p:nvPr/>
            </p:nvSpPr>
            <p:spPr>
              <a:xfrm>
                <a:off x="1014059" y="4973977"/>
                <a:ext cx="237693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kumimoji="1" lang="en-US" altLang="zh-CN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Graph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endParaRPr kumimoji="1" lang="en-US" altLang="zh-CN" sz="1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en-US" altLang="zh-CN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Matching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{(0,1)}</m:t>
                    </m:r>
                  </m:oMath>
                </a14:m>
                <a:r>
                  <a:rPr kumimoji="1"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357BE32-0883-B341-9E71-CEE25D4D2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059" y="4973977"/>
                <a:ext cx="2376930" cy="646331"/>
              </a:xfrm>
              <a:prstGeom prst="rect">
                <a:avLst/>
              </a:prstGeom>
              <a:blipFill>
                <a:blip r:embed="rId2"/>
                <a:stretch>
                  <a:fillRect l="-1064" t="-3846" r="-532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3088B78C-D143-7C47-BA85-E46D7BA69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306" y="3344022"/>
            <a:ext cx="1732436" cy="163437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Blossom Algorithm – Execution Pattern 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F75917A-AD9A-2D4B-BF8E-2D93AB49C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7808" y="2990906"/>
            <a:ext cx="586829" cy="270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7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AFF37442-0E0D-2349-903D-F64B2B5D8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3610"/>
            <a:ext cx="10515600" cy="5133354"/>
          </a:xfrm>
        </p:spPr>
        <p:txBody>
          <a:bodyPr/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 unmatched edge (2,3) connects even node 2 and even node 3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 find an augmenting path (2, 3)</a:t>
            </a: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357BE32-0883-B341-9E71-CEE25D4D2AFC}"/>
                  </a:ext>
                </a:extLst>
              </p:cNvPr>
              <p:cNvSpPr txBox="1"/>
              <p:nvPr/>
            </p:nvSpPr>
            <p:spPr>
              <a:xfrm>
                <a:off x="1014059" y="4973977"/>
                <a:ext cx="237693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kumimoji="1" lang="en-US" altLang="zh-CN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Graph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endParaRPr kumimoji="1" lang="en-US" altLang="zh-CN" sz="1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en-US" altLang="zh-CN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Matching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{(0,1)}</m:t>
                    </m:r>
                  </m:oMath>
                </a14:m>
                <a:r>
                  <a:rPr kumimoji="1"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357BE32-0883-B341-9E71-CEE25D4D2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059" y="4973977"/>
                <a:ext cx="2376930" cy="646331"/>
              </a:xfrm>
              <a:prstGeom prst="rect">
                <a:avLst/>
              </a:prstGeom>
              <a:blipFill>
                <a:blip r:embed="rId2"/>
                <a:stretch>
                  <a:fillRect l="-1064" t="-3846" r="-532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3088B78C-D143-7C47-BA85-E46D7BA69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306" y="3344022"/>
            <a:ext cx="1732436" cy="163437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Blossom Algorithm – Execution Pattern 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F75917A-AD9A-2D4B-BF8E-2D93AB49C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7808" y="2990906"/>
            <a:ext cx="586828" cy="27059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B4DA980-F157-4C4B-B3BB-A18539E6C534}"/>
                  </a:ext>
                </a:extLst>
              </p:cNvPr>
              <p:cNvSpPr txBox="1"/>
              <p:nvPr/>
            </p:nvSpPr>
            <p:spPr>
              <a:xfrm>
                <a:off x="5571440" y="4022208"/>
                <a:ext cx="118456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1" lang="en-US" altLang="zh-CN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update 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1" lang="en-US" altLang="zh-CN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zh-CN" altLang="en-US" sz="1600" i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B4DA980-F157-4C4B-B3BB-A18539E6C5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440" y="4022208"/>
                <a:ext cx="1184563" cy="338554"/>
              </a:xfrm>
              <a:prstGeom prst="rect">
                <a:avLst/>
              </a:prstGeom>
              <a:blipFill>
                <a:blip r:embed="rId5"/>
                <a:stretch>
                  <a:fillRect t="-7143" b="-178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7506A08E-CC47-9A45-923B-0E777CAB4A6F}"/>
              </a:ext>
            </a:extLst>
          </p:cNvPr>
          <p:cNvCxnSpPr/>
          <p:nvPr/>
        </p:nvCxnSpPr>
        <p:spPr>
          <a:xfrm>
            <a:off x="5709194" y="4322619"/>
            <a:ext cx="89338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FB6DA602-67B8-4F4A-9223-E780A3182B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0465" y="3339915"/>
            <a:ext cx="1732436" cy="1634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0A16EC5-EA03-E640-A550-136B7B67370E}"/>
                  </a:ext>
                </a:extLst>
              </p:cNvPr>
              <p:cNvSpPr txBox="1"/>
              <p:nvPr/>
            </p:nvSpPr>
            <p:spPr>
              <a:xfrm>
                <a:off x="7122968" y="4973977"/>
                <a:ext cx="297526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kumimoji="1" lang="en-US" altLang="zh-CN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Graph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endParaRPr kumimoji="1" lang="en-US" altLang="zh-CN" sz="1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en-US" altLang="zh-CN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Matching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{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0,1</m:t>
                        </m:r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(2,3)}</m:t>
                    </m:r>
                  </m:oMath>
                </a14:m>
                <a:r>
                  <a:rPr kumimoji="1"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0A16EC5-EA03-E640-A550-136B7B6737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968" y="4973977"/>
                <a:ext cx="2975264" cy="646331"/>
              </a:xfrm>
              <a:prstGeom prst="rect">
                <a:avLst/>
              </a:prstGeom>
              <a:blipFill>
                <a:blip r:embed="rId7"/>
                <a:stretch>
                  <a:fillRect l="-424" t="-3846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332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AFF37442-0E0D-2349-903D-F64B2B5D8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3610"/>
            <a:ext cx="10515600" cy="5133354"/>
          </a:xfrm>
        </p:spPr>
        <p:txBody>
          <a:bodyPr/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Two vertices are unmatched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two alternating trees 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64F726F-8416-F644-87E8-F1A2750CF3B6}"/>
                  </a:ext>
                </a:extLst>
              </p:cNvPr>
              <p:cNvSpPr txBox="1"/>
              <p:nvPr/>
            </p:nvSpPr>
            <p:spPr>
              <a:xfrm>
                <a:off x="714892" y="4972771"/>
                <a:ext cx="297526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kumimoji="1" lang="en-US" altLang="zh-CN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Graph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endParaRPr kumimoji="1" lang="en-US" altLang="zh-CN" sz="1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en-US" altLang="zh-CN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Matching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{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0,1</m:t>
                        </m:r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(2,3)}</m:t>
                    </m:r>
                  </m:oMath>
                </a14:m>
                <a:r>
                  <a:rPr kumimoji="1"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64F726F-8416-F644-87E8-F1A2750CF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892" y="4972771"/>
                <a:ext cx="2975264" cy="646331"/>
              </a:xfrm>
              <a:prstGeom prst="rect">
                <a:avLst/>
              </a:prstGeom>
              <a:blipFill>
                <a:blip r:embed="rId3"/>
                <a:stretch>
                  <a:fillRect l="-851" t="-3846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3088B78C-D143-7C47-BA85-E46D7BA69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306" y="3344022"/>
            <a:ext cx="1732436" cy="163437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Blossom Algorithm – Execution Pattern 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64D43CF-567D-7849-8F25-D47145937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262" y="2947274"/>
            <a:ext cx="3458242" cy="2148810"/>
          </a:xfrm>
          <a:prstGeom prst="rect">
            <a:avLst/>
          </a:prstGeom>
        </p:spPr>
      </p:pic>
      <p:pic>
        <p:nvPicPr>
          <p:cNvPr id="8" name="图片 7" descr="形状&#10;&#10;低可信度描述已自动生成">
            <a:extLst>
              <a:ext uri="{FF2B5EF4-FFF2-40B4-BE49-F238E27FC236}">
                <a16:creationId xmlns:a16="http://schemas.microsoft.com/office/drawing/2014/main" id="{805F5124-615A-4F4A-87A8-1850429A8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634" y="3242672"/>
            <a:ext cx="2630715" cy="151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1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AFF37442-0E0D-2349-903D-F64B2B5D8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3610"/>
            <a:ext cx="10515600" cy="5133354"/>
          </a:xfrm>
        </p:spPr>
        <p:txBody>
          <a:bodyPr/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Tree expands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64F726F-8416-F644-87E8-F1A2750CF3B6}"/>
                  </a:ext>
                </a:extLst>
              </p:cNvPr>
              <p:cNvSpPr txBox="1"/>
              <p:nvPr/>
            </p:nvSpPr>
            <p:spPr>
              <a:xfrm>
                <a:off x="714892" y="4972771"/>
                <a:ext cx="297526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kumimoji="1" lang="en-US" altLang="zh-CN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Graph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endParaRPr kumimoji="1" lang="en-US" altLang="zh-CN" sz="1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en-US" altLang="zh-CN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Matching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{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0,1</m:t>
                        </m:r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(2,3)}</m:t>
                    </m:r>
                  </m:oMath>
                </a14:m>
                <a:r>
                  <a:rPr kumimoji="1"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64F726F-8416-F644-87E8-F1A2750CF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892" y="4972771"/>
                <a:ext cx="2975264" cy="646331"/>
              </a:xfrm>
              <a:prstGeom prst="rect">
                <a:avLst/>
              </a:prstGeom>
              <a:blipFill>
                <a:blip r:embed="rId2"/>
                <a:stretch>
                  <a:fillRect l="-851" t="-3846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3088B78C-D143-7C47-BA85-E46D7BA69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306" y="3344022"/>
            <a:ext cx="1732436" cy="163437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Blossom Algorithm – Execution Pattern 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64D43CF-567D-7849-8F25-D471459376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262" y="2947274"/>
            <a:ext cx="3458242" cy="214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30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AFF37442-0E0D-2349-903D-F64B2B5D8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3610"/>
            <a:ext cx="10515600" cy="5133354"/>
          </a:xfrm>
        </p:spPr>
        <p:txBody>
          <a:bodyPr/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 unmatched edge (1,2) connects two even nodes </a:t>
            </a:r>
            <a:r>
              <a:rPr kumimoji="1"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in the same tree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64F726F-8416-F644-87E8-F1A2750CF3B6}"/>
                  </a:ext>
                </a:extLst>
              </p:cNvPr>
              <p:cNvSpPr txBox="1"/>
              <p:nvPr/>
            </p:nvSpPr>
            <p:spPr>
              <a:xfrm>
                <a:off x="714892" y="4972771"/>
                <a:ext cx="297526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kumimoji="1" lang="en-US" altLang="zh-CN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Graph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endParaRPr kumimoji="1" lang="en-US" altLang="zh-CN" sz="1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en-US" altLang="zh-CN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Matching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{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0,1</m:t>
                        </m:r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(2,3)}</m:t>
                    </m:r>
                  </m:oMath>
                </a14:m>
                <a:r>
                  <a:rPr kumimoji="1"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64F726F-8416-F644-87E8-F1A2750CF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892" y="4972771"/>
                <a:ext cx="2975264" cy="646331"/>
              </a:xfrm>
              <a:prstGeom prst="rect">
                <a:avLst/>
              </a:prstGeom>
              <a:blipFill>
                <a:blip r:embed="rId2"/>
                <a:stretch>
                  <a:fillRect l="-851" t="-3846" r="-2979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3088B78C-D143-7C47-BA85-E46D7BA69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306" y="3344022"/>
            <a:ext cx="1732435" cy="163437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Blossom Algorithm – Execution Pattern 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64D43CF-567D-7849-8F25-D471459376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262" y="2947274"/>
            <a:ext cx="3458242" cy="214881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6B831DE-EF6D-E94A-86FB-273A250CD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4949" y="2947274"/>
            <a:ext cx="3477567" cy="214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07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AFF37442-0E0D-2349-903D-F64B2B5D8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3610"/>
            <a:ext cx="10515600" cy="5133354"/>
          </a:xfrm>
        </p:spPr>
        <p:txBody>
          <a:bodyPr/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 unmatched edge (1,2) connects two even nodes </a:t>
            </a:r>
            <a:r>
              <a:rPr kumimoji="1"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in the same tree</a:t>
            </a: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An odd-length alternating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cycle (“blossom”) forms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64F726F-8416-F644-87E8-F1A2750CF3B6}"/>
                  </a:ext>
                </a:extLst>
              </p:cNvPr>
              <p:cNvSpPr txBox="1"/>
              <p:nvPr/>
            </p:nvSpPr>
            <p:spPr>
              <a:xfrm>
                <a:off x="714892" y="4972771"/>
                <a:ext cx="297526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kumimoji="1" lang="en-US" altLang="zh-CN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Graph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endParaRPr kumimoji="1" lang="en-US" altLang="zh-CN" sz="1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en-US" altLang="zh-CN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Matching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{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0,1</m:t>
                        </m:r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(2,3)}</m:t>
                    </m:r>
                  </m:oMath>
                </a14:m>
                <a:r>
                  <a:rPr kumimoji="1"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64F726F-8416-F644-87E8-F1A2750CF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892" y="4972771"/>
                <a:ext cx="2975264" cy="646331"/>
              </a:xfrm>
              <a:prstGeom prst="rect">
                <a:avLst/>
              </a:prstGeom>
              <a:blipFill>
                <a:blip r:embed="rId2"/>
                <a:stretch>
                  <a:fillRect l="-851" t="-3846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3088B78C-D143-7C47-BA85-E46D7BA69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306" y="3344022"/>
            <a:ext cx="1732435" cy="163437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Blossom Algorithm – Execution Pattern 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7EA1050-8D92-0F4B-95CF-11B68BEE3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9625" y="3336521"/>
            <a:ext cx="1896821" cy="16300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AD65FF-53A0-2F47-98FC-FE9A7DF3E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4949" y="2947274"/>
            <a:ext cx="3477567" cy="214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38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AFF37442-0E0D-2349-903D-F64B2B5D8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3610"/>
            <a:ext cx="10515600" cy="5133354"/>
          </a:xfrm>
        </p:spPr>
        <p:txBody>
          <a:bodyPr/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 unmatched edge (1,2) connects two even nodes </a:t>
            </a:r>
            <a:r>
              <a:rPr kumimoji="1"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in the same tree</a:t>
            </a: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An odd-length alternating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cycle (“blossom”) forms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- contract this blossom and generate a new graph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FF8B5DF-4354-F541-8F86-223E87F6B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366" y="3106691"/>
            <a:ext cx="5207016" cy="17909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64F726F-8416-F644-87E8-F1A2750CF3B6}"/>
                  </a:ext>
                </a:extLst>
              </p:cNvPr>
              <p:cNvSpPr txBox="1"/>
              <p:nvPr/>
            </p:nvSpPr>
            <p:spPr>
              <a:xfrm>
                <a:off x="714892" y="4972771"/>
                <a:ext cx="297526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kumimoji="1" lang="en-US" altLang="zh-CN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Graph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endParaRPr kumimoji="1" lang="en-US" altLang="zh-CN" sz="1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en-US" altLang="zh-CN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Matching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{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0,1</m:t>
                        </m:r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(2,3)}</m:t>
                    </m:r>
                  </m:oMath>
                </a14:m>
                <a:r>
                  <a:rPr kumimoji="1"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64F726F-8416-F644-87E8-F1A2750CF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892" y="4972771"/>
                <a:ext cx="2975264" cy="646331"/>
              </a:xfrm>
              <a:prstGeom prst="rect">
                <a:avLst/>
              </a:prstGeom>
              <a:blipFill>
                <a:blip r:embed="rId3"/>
                <a:stretch>
                  <a:fillRect l="-851" t="-3846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3088B78C-D143-7C47-BA85-E46D7BA69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306" y="3344022"/>
            <a:ext cx="1732435" cy="163437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Blossom Algorithm – Execution Pattern 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7EA1050-8D92-0F4B-95CF-11B68BEE3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9625" y="3336521"/>
            <a:ext cx="1896821" cy="16300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D0C0C4A-CC0C-5545-A580-F9810C5AEAC3}"/>
                  </a:ext>
                </a:extLst>
              </p:cNvPr>
              <p:cNvSpPr txBox="1"/>
              <p:nvPr/>
            </p:nvSpPr>
            <p:spPr>
              <a:xfrm>
                <a:off x="2417424" y="4638242"/>
                <a:ext cx="60998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kumimoji="1" lang="en-US" altLang="zh-CN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New Graph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kumimoji="1" lang="en-US" altLang="zh-CN" sz="1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D0C0C4A-CC0C-5545-A580-F9810C5AE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424" y="4638242"/>
                <a:ext cx="6099858" cy="369332"/>
              </a:xfrm>
              <a:prstGeom prst="rect">
                <a:avLst/>
              </a:prstGeom>
              <a:blipFill>
                <a:blip r:embed="rId6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5819F1F4-0916-1F45-B7E4-8A98577B1FD1}"/>
              </a:ext>
            </a:extLst>
          </p:cNvPr>
          <p:cNvSpPr txBox="1"/>
          <p:nvPr/>
        </p:nvSpPr>
        <p:spPr>
          <a:xfrm>
            <a:off x="3380326" y="3773656"/>
            <a:ext cx="11845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contract</a:t>
            </a:r>
            <a:endParaRPr lang="zh-CN" altLang="en-US" sz="1600" i="1" dirty="0"/>
          </a:p>
        </p:txBody>
      </p:sp>
      <p:sp>
        <p:nvSpPr>
          <p:cNvPr id="9" name="右箭头 8">
            <a:extLst>
              <a:ext uri="{FF2B5EF4-FFF2-40B4-BE49-F238E27FC236}">
                <a16:creationId xmlns:a16="http://schemas.microsoft.com/office/drawing/2014/main" id="{032320C4-C37C-E64E-8D0E-3A243839E94B}"/>
              </a:ext>
            </a:extLst>
          </p:cNvPr>
          <p:cNvSpPr/>
          <p:nvPr/>
        </p:nvSpPr>
        <p:spPr>
          <a:xfrm>
            <a:off x="3571624" y="4086327"/>
            <a:ext cx="851140" cy="72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图片 17" descr="背景图案&#10;&#10;低可信度描述已自动生成">
            <a:extLst>
              <a:ext uri="{FF2B5EF4-FFF2-40B4-BE49-F238E27FC236}">
                <a16:creationId xmlns:a16="http://schemas.microsoft.com/office/drawing/2014/main" id="{D5436558-47C8-794C-860E-90232032C5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23" y="3096510"/>
            <a:ext cx="3565678" cy="1870091"/>
          </a:xfrm>
          <a:prstGeom prst="rect">
            <a:avLst/>
          </a:prstGeom>
        </p:spPr>
      </p:pic>
      <p:pic>
        <p:nvPicPr>
          <p:cNvPr id="19" name="图片 18" descr="背景图案&#10;&#10;低可信度描述已自动生成">
            <a:extLst>
              <a:ext uri="{FF2B5EF4-FFF2-40B4-BE49-F238E27FC236}">
                <a16:creationId xmlns:a16="http://schemas.microsoft.com/office/drawing/2014/main" id="{28395DD9-6A79-5244-94C1-DF441B5187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061" y="3153209"/>
            <a:ext cx="1614465" cy="187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0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FF8B5DF-4354-F541-8F86-223E87F6B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366" y="3106691"/>
            <a:ext cx="5207016" cy="1790948"/>
          </a:xfrm>
          <a:prstGeom prst="rect">
            <a:avLst/>
          </a:prstGeom>
        </p:spPr>
      </p:pic>
      <p:sp>
        <p:nvSpPr>
          <p:cNvPr id="21" name="圆角矩形 20">
            <a:extLst>
              <a:ext uri="{FF2B5EF4-FFF2-40B4-BE49-F238E27FC236}">
                <a16:creationId xmlns:a16="http://schemas.microsoft.com/office/drawing/2014/main" id="{1CBF89C1-A875-8643-95F7-DCE8495DEB59}"/>
              </a:ext>
            </a:extLst>
          </p:cNvPr>
          <p:cNvSpPr/>
          <p:nvPr/>
        </p:nvSpPr>
        <p:spPr>
          <a:xfrm>
            <a:off x="4647965" y="2971849"/>
            <a:ext cx="5728123" cy="2280722"/>
          </a:xfrm>
          <a:prstGeom prst="round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内容占位符 2">
                <a:extLst>
                  <a:ext uri="{FF2B5EF4-FFF2-40B4-BE49-F238E27FC236}">
                    <a16:creationId xmlns:a16="http://schemas.microsoft.com/office/drawing/2014/main" id="{AFF37442-0E0D-2349-903D-F64B2B5D81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43610"/>
                <a:ext cx="10515600" cy="5133354"/>
              </a:xfrm>
            </p:spPr>
            <p:txBody>
              <a:bodyPr/>
              <a:lstStyle/>
              <a:p>
                <a:pPr marL="0" indent="0">
                  <a:buNone/>
                </a:pPr>
                <a:endParaRPr kumimoji="1"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kumimoji="1"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Search the augmenting paths on the contracted graph</a:t>
                </a:r>
              </a:p>
              <a:p>
                <a:pPr marL="0" indent="0">
                  <a:buNone/>
                </a:pPr>
                <a:r>
                  <a:rPr kumimoji="1"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kumimoji="1"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 Find an augmenting path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kumimoji="1"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14:m>
                  <m:oMath xmlns:m="http://schemas.openxmlformats.org/officeDocument/2006/math">
                    <m:r>
                      <a:rPr kumimoji="1" lang="en-US" altLang="zh-CN" sz="2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kumimoji="1"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endParaRPr kumimoji="1"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kumimoji="1"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kumimoji="1"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内容占位符 2">
                <a:extLst>
                  <a:ext uri="{FF2B5EF4-FFF2-40B4-BE49-F238E27FC236}">
                    <a16:creationId xmlns:a16="http://schemas.microsoft.com/office/drawing/2014/main" id="{AFF37442-0E0D-2349-903D-F64B2B5D81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43610"/>
                <a:ext cx="10515600" cy="5133354"/>
              </a:xfrm>
              <a:blipFill>
                <a:blip r:embed="rId3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64F726F-8416-F644-87E8-F1A2750CF3B6}"/>
                  </a:ext>
                </a:extLst>
              </p:cNvPr>
              <p:cNvSpPr txBox="1"/>
              <p:nvPr/>
            </p:nvSpPr>
            <p:spPr>
              <a:xfrm>
                <a:off x="714892" y="4972771"/>
                <a:ext cx="297526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kumimoji="1" lang="en-US" altLang="zh-CN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Graph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endParaRPr kumimoji="1" lang="en-US" altLang="zh-CN" sz="1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en-US" altLang="zh-CN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Matching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{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0,1</m:t>
                        </m:r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(2,3)}</m:t>
                    </m:r>
                  </m:oMath>
                </a14:m>
                <a:r>
                  <a:rPr kumimoji="1"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64F726F-8416-F644-87E8-F1A2750CF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892" y="4972771"/>
                <a:ext cx="2975264" cy="646331"/>
              </a:xfrm>
              <a:prstGeom prst="rect">
                <a:avLst/>
              </a:prstGeom>
              <a:blipFill>
                <a:blip r:embed="rId4"/>
                <a:stretch>
                  <a:fillRect l="-851" t="-3846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3088B78C-D143-7C47-BA85-E46D7BA69A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306" y="3344022"/>
            <a:ext cx="1732435" cy="163437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Blossom Algorithm – Execution Pattern 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7EA1050-8D92-0F4B-95CF-11B68BEE30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9625" y="3336521"/>
            <a:ext cx="1896821" cy="16300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D0C0C4A-CC0C-5545-A580-F9810C5AEAC3}"/>
                  </a:ext>
                </a:extLst>
              </p:cNvPr>
              <p:cNvSpPr txBox="1"/>
              <p:nvPr/>
            </p:nvSpPr>
            <p:spPr>
              <a:xfrm>
                <a:off x="2417424" y="4638242"/>
                <a:ext cx="60998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kumimoji="1" lang="en-US" altLang="zh-CN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New Graph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kumimoji="1" lang="en-US" altLang="zh-CN" sz="1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D0C0C4A-CC0C-5545-A580-F9810C5AE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424" y="4638242"/>
                <a:ext cx="6099858" cy="369332"/>
              </a:xfrm>
              <a:prstGeom prst="rect">
                <a:avLst/>
              </a:prstGeom>
              <a:blipFill>
                <a:blip r:embed="rId7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5337D383-4772-E645-9B2B-5039E9D6805B}"/>
              </a:ext>
            </a:extLst>
          </p:cNvPr>
          <p:cNvSpPr txBox="1"/>
          <p:nvPr/>
        </p:nvSpPr>
        <p:spPr>
          <a:xfrm>
            <a:off x="8043200" y="5307764"/>
            <a:ext cx="2419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0" dirty="0">
                <a:latin typeface="Arial" panose="020B0604020202020204" pitchFamily="34" charset="0"/>
                <a:cs typeface="Arial" panose="020B0604020202020204" pitchFamily="34" charset="0"/>
              </a:rPr>
              <a:t>Next Recursion Depth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819F1F4-0916-1F45-B7E4-8A98577B1FD1}"/>
              </a:ext>
            </a:extLst>
          </p:cNvPr>
          <p:cNvSpPr txBox="1"/>
          <p:nvPr/>
        </p:nvSpPr>
        <p:spPr>
          <a:xfrm>
            <a:off x="3380326" y="3773656"/>
            <a:ext cx="11845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contract</a:t>
            </a:r>
            <a:endParaRPr lang="zh-CN" altLang="en-US" sz="1600" i="1" dirty="0"/>
          </a:p>
        </p:txBody>
      </p:sp>
      <p:sp>
        <p:nvSpPr>
          <p:cNvPr id="9" name="右箭头 8">
            <a:extLst>
              <a:ext uri="{FF2B5EF4-FFF2-40B4-BE49-F238E27FC236}">
                <a16:creationId xmlns:a16="http://schemas.microsoft.com/office/drawing/2014/main" id="{032320C4-C37C-E64E-8D0E-3A243839E94B}"/>
              </a:ext>
            </a:extLst>
          </p:cNvPr>
          <p:cNvSpPr/>
          <p:nvPr/>
        </p:nvSpPr>
        <p:spPr>
          <a:xfrm>
            <a:off x="3571624" y="4086327"/>
            <a:ext cx="851140" cy="72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图片 17" descr="背景图案&#10;&#10;低可信度描述已自动生成">
            <a:extLst>
              <a:ext uri="{FF2B5EF4-FFF2-40B4-BE49-F238E27FC236}">
                <a16:creationId xmlns:a16="http://schemas.microsoft.com/office/drawing/2014/main" id="{D5436558-47C8-794C-860E-90232032C5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23" y="3096510"/>
            <a:ext cx="3565678" cy="1870091"/>
          </a:xfrm>
          <a:prstGeom prst="rect">
            <a:avLst/>
          </a:prstGeom>
        </p:spPr>
      </p:pic>
      <p:pic>
        <p:nvPicPr>
          <p:cNvPr id="19" name="图片 18" descr="背景图案&#10;&#10;低可信度描述已自动生成">
            <a:extLst>
              <a:ext uri="{FF2B5EF4-FFF2-40B4-BE49-F238E27FC236}">
                <a16:creationId xmlns:a16="http://schemas.microsoft.com/office/drawing/2014/main" id="{28395DD9-6A79-5244-94C1-DF441B5187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061" y="3153209"/>
            <a:ext cx="1614465" cy="187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0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FF8B5DF-4354-F541-8F86-223E87F6B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366" y="1554609"/>
            <a:ext cx="5207016" cy="1790948"/>
          </a:xfrm>
          <a:prstGeom prst="rect">
            <a:avLst/>
          </a:prstGeom>
        </p:spPr>
      </p:pic>
      <p:sp>
        <p:nvSpPr>
          <p:cNvPr id="21" name="圆角矩形 20">
            <a:extLst>
              <a:ext uri="{FF2B5EF4-FFF2-40B4-BE49-F238E27FC236}">
                <a16:creationId xmlns:a16="http://schemas.microsoft.com/office/drawing/2014/main" id="{1CBF89C1-A875-8643-95F7-DCE8495DEB59}"/>
              </a:ext>
            </a:extLst>
          </p:cNvPr>
          <p:cNvSpPr/>
          <p:nvPr/>
        </p:nvSpPr>
        <p:spPr>
          <a:xfrm>
            <a:off x="4647965" y="1419767"/>
            <a:ext cx="5728123" cy="2280722"/>
          </a:xfrm>
          <a:prstGeom prst="round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内容占位符 2">
                <a:extLst>
                  <a:ext uri="{FF2B5EF4-FFF2-40B4-BE49-F238E27FC236}">
                    <a16:creationId xmlns:a16="http://schemas.microsoft.com/office/drawing/2014/main" id="{AFF37442-0E0D-2349-903D-F64B2B5D81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43610"/>
                <a:ext cx="10515600" cy="5133354"/>
              </a:xfrm>
            </p:spPr>
            <p:txBody>
              <a:bodyPr/>
              <a:lstStyle/>
              <a:p>
                <a:r>
                  <a:rPr kumimoji="1"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Restore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kumimoji="1"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→</a:t>
                </a:r>
                <a:r>
                  <a:rPr kumimoji="1"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kumimoji="1"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endParaRPr kumimoji="1"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kumimoji="1"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kumimoji="1"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kumimoji="1"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kumimoji="1"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kumimoji="1"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内容占位符 2">
                <a:extLst>
                  <a:ext uri="{FF2B5EF4-FFF2-40B4-BE49-F238E27FC236}">
                    <a16:creationId xmlns:a16="http://schemas.microsoft.com/office/drawing/2014/main" id="{AFF37442-0E0D-2349-903D-F64B2B5D81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43610"/>
                <a:ext cx="10515600" cy="5133354"/>
              </a:xfrm>
              <a:blipFill>
                <a:blip r:embed="rId3"/>
                <a:stretch>
                  <a:fillRect l="-844" t="-17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64F726F-8416-F644-87E8-F1A2750CF3B6}"/>
                  </a:ext>
                </a:extLst>
              </p:cNvPr>
              <p:cNvSpPr txBox="1"/>
              <p:nvPr/>
            </p:nvSpPr>
            <p:spPr>
              <a:xfrm>
                <a:off x="714892" y="3420689"/>
                <a:ext cx="297526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kumimoji="1" lang="en-US" altLang="zh-CN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Graph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endParaRPr kumimoji="1" lang="en-US" altLang="zh-CN" sz="1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en-US" altLang="zh-CN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Matching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{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0,1</m:t>
                        </m:r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(2,3)}</m:t>
                    </m:r>
                  </m:oMath>
                </a14:m>
                <a:r>
                  <a:rPr kumimoji="1"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64F726F-8416-F644-87E8-F1A2750CF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892" y="3420689"/>
                <a:ext cx="2975264" cy="646331"/>
              </a:xfrm>
              <a:prstGeom prst="rect">
                <a:avLst/>
              </a:prstGeom>
              <a:blipFill>
                <a:blip r:embed="rId4"/>
                <a:stretch>
                  <a:fillRect l="-851" t="-3846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3088B78C-D143-7C47-BA85-E46D7BA69A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306" y="1791940"/>
            <a:ext cx="1732435" cy="163437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Blossom Algorithm – Execution Pattern 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7EA1050-8D92-0F4B-95CF-11B68BEE30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9625" y="1784439"/>
            <a:ext cx="1896821" cy="16300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D0C0C4A-CC0C-5545-A580-F9810C5AEAC3}"/>
                  </a:ext>
                </a:extLst>
              </p:cNvPr>
              <p:cNvSpPr txBox="1"/>
              <p:nvPr/>
            </p:nvSpPr>
            <p:spPr>
              <a:xfrm>
                <a:off x="2417424" y="3086160"/>
                <a:ext cx="60998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kumimoji="1" lang="en-US" altLang="zh-CN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New Graph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kumimoji="1" lang="en-US" altLang="zh-CN" sz="1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D0C0C4A-CC0C-5545-A580-F9810C5AE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424" y="3086160"/>
                <a:ext cx="6099858" cy="369332"/>
              </a:xfrm>
              <a:prstGeom prst="rect">
                <a:avLst/>
              </a:prstGeom>
              <a:blipFill>
                <a:blip r:embed="rId7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5337D383-4772-E645-9B2B-5039E9D6805B}"/>
              </a:ext>
            </a:extLst>
          </p:cNvPr>
          <p:cNvSpPr txBox="1"/>
          <p:nvPr/>
        </p:nvSpPr>
        <p:spPr>
          <a:xfrm>
            <a:off x="8043200" y="3755682"/>
            <a:ext cx="2419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0" dirty="0">
                <a:latin typeface="Arial" panose="020B0604020202020204" pitchFamily="34" charset="0"/>
                <a:cs typeface="Arial" panose="020B0604020202020204" pitchFamily="34" charset="0"/>
              </a:rPr>
              <a:t>Next Recursion Depth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819F1F4-0916-1F45-B7E4-8A98577B1FD1}"/>
              </a:ext>
            </a:extLst>
          </p:cNvPr>
          <p:cNvSpPr txBox="1"/>
          <p:nvPr/>
        </p:nvSpPr>
        <p:spPr>
          <a:xfrm>
            <a:off x="3380326" y="2221574"/>
            <a:ext cx="11845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contract</a:t>
            </a:r>
            <a:endParaRPr lang="zh-CN" altLang="en-US" sz="1600" i="1" dirty="0"/>
          </a:p>
        </p:txBody>
      </p:sp>
      <p:sp>
        <p:nvSpPr>
          <p:cNvPr id="9" name="右箭头 8">
            <a:extLst>
              <a:ext uri="{FF2B5EF4-FFF2-40B4-BE49-F238E27FC236}">
                <a16:creationId xmlns:a16="http://schemas.microsoft.com/office/drawing/2014/main" id="{032320C4-C37C-E64E-8D0E-3A243839E94B}"/>
              </a:ext>
            </a:extLst>
          </p:cNvPr>
          <p:cNvSpPr/>
          <p:nvPr/>
        </p:nvSpPr>
        <p:spPr>
          <a:xfrm>
            <a:off x="3571624" y="2534245"/>
            <a:ext cx="851140" cy="72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5CBA63B-CE94-6343-B440-663D23EAD8B9}"/>
              </a:ext>
            </a:extLst>
          </p:cNvPr>
          <p:cNvSpPr txBox="1"/>
          <p:nvPr/>
        </p:nvSpPr>
        <p:spPr>
          <a:xfrm>
            <a:off x="483856" y="5094432"/>
            <a:ext cx="11845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lift</a:t>
            </a:r>
            <a:endParaRPr lang="zh-CN" altLang="en-US" sz="1600" i="1" dirty="0"/>
          </a:p>
        </p:txBody>
      </p:sp>
      <p:sp>
        <p:nvSpPr>
          <p:cNvPr id="33" name="右箭头 32">
            <a:extLst>
              <a:ext uri="{FF2B5EF4-FFF2-40B4-BE49-F238E27FC236}">
                <a16:creationId xmlns:a16="http://schemas.microsoft.com/office/drawing/2014/main" id="{E938E0EB-A7BC-C843-8D76-DD3FA485E804}"/>
              </a:ext>
            </a:extLst>
          </p:cNvPr>
          <p:cNvSpPr/>
          <p:nvPr/>
        </p:nvSpPr>
        <p:spPr>
          <a:xfrm>
            <a:off x="675154" y="5407103"/>
            <a:ext cx="851140" cy="72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F628168E-568E-9D46-9EC5-68D6A01F7C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48" y="4573210"/>
            <a:ext cx="5271048" cy="1811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568EA73-C38E-AB40-BACE-1CB44133E352}"/>
                  </a:ext>
                </a:extLst>
              </p:cNvPr>
              <p:cNvSpPr txBox="1"/>
              <p:nvPr/>
            </p:nvSpPr>
            <p:spPr>
              <a:xfrm>
                <a:off x="3473353" y="6233922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1" lang="en-US" altLang="zh-CN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Matching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{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0,4</m:t>
                        </m:r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1,2</m:t>
                        </m:r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(3,5)}</m:t>
                    </m:r>
                  </m:oMath>
                </a14:m>
                <a:r>
                  <a:rPr kumimoji="1"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568EA73-C38E-AB40-BACE-1CB44133E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3353" y="6233922"/>
                <a:ext cx="6096000" cy="369332"/>
              </a:xfrm>
              <a:prstGeom prst="rect">
                <a:avLst/>
              </a:prstGeom>
              <a:blipFill>
                <a:blip r:embed="rId9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5EE34ADE-771C-D84A-B4B7-E6BA1E9D518C}"/>
              </a:ext>
            </a:extLst>
          </p:cNvPr>
          <p:cNvSpPr/>
          <p:nvPr/>
        </p:nvSpPr>
        <p:spPr>
          <a:xfrm>
            <a:off x="4259179" y="4367463"/>
            <a:ext cx="4126832" cy="2235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D030868-14CE-1345-B9BA-D2581B3A0A79}"/>
              </a:ext>
            </a:extLst>
          </p:cNvPr>
          <p:cNvSpPr/>
          <p:nvPr/>
        </p:nvSpPr>
        <p:spPr>
          <a:xfrm>
            <a:off x="483856" y="4380146"/>
            <a:ext cx="4126832" cy="2235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865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>
            <a:extLst>
              <a:ext uri="{FF2B5EF4-FFF2-40B4-BE49-F238E27FC236}">
                <a16:creationId xmlns:a16="http://schemas.microsoft.com/office/drawing/2014/main" id="{FE50D9DB-AAC1-8242-87AC-80FF5AD7898C}"/>
              </a:ext>
            </a:extLst>
          </p:cNvPr>
          <p:cNvSpPr/>
          <p:nvPr/>
        </p:nvSpPr>
        <p:spPr>
          <a:xfrm>
            <a:off x="2394283" y="1986064"/>
            <a:ext cx="7074569" cy="6376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Recursive process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of blossom contraction and lifting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zh-CN" altLang="en-US" sz="3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 new sequential </a:t>
            </a: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recursion-free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blossom algorithm 		</a:t>
            </a:r>
          </a:p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Only one augmenting path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can be returned by each search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kumimoji="1"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(3) </a:t>
            </a: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Dynamic data structures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are continuously being updated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Key Challenges in Parallelization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5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Maximum Matching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zh-CN" dirty="0"/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 matching that contains the largest possible number of edges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 pair up as many vertices as possible</a:t>
            </a:r>
            <a:endParaRPr kumimoji="1"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4FBC6E9-BD22-8048-97F1-02D543FDCBD2}"/>
              </a:ext>
            </a:extLst>
          </p:cNvPr>
          <p:cNvGrpSpPr/>
          <p:nvPr/>
        </p:nvGrpSpPr>
        <p:grpSpPr>
          <a:xfrm>
            <a:off x="1972114" y="2964381"/>
            <a:ext cx="8513668" cy="2432196"/>
            <a:chOff x="2076475" y="2755659"/>
            <a:chExt cx="8513668" cy="243219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D88886F-9A6E-A94A-AB62-8216941DB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76475" y="2755659"/>
              <a:ext cx="8039047" cy="223306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468932CD-9768-7C4D-88DF-EC89C5AF2707}"/>
                    </a:ext>
                  </a:extLst>
                </p:cNvPr>
                <p:cNvSpPr txBox="1"/>
                <p:nvPr/>
              </p:nvSpPr>
              <p:spPr>
                <a:xfrm>
                  <a:off x="2309061" y="4787745"/>
                  <a:ext cx="148768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indent="0" algn="ctr">
                    <a:buNone/>
                  </a:pPr>
                  <a:r>
                    <a:rPr kumimoji="1" lang="en-US" altLang="zh-CN" sz="2000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Graph </a:t>
                  </a:r>
                  <a14:m>
                    <m:oMath xmlns:m="http://schemas.openxmlformats.org/officeDocument/2006/math"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𝐺</m:t>
                      </m:r>
                    </m:oMath>
                  </a14:m>
                  <a:endParaRPr kumimoji="1"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468932CD-9768-7C4D-88DF-EC89C5AF27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9061" y="4787745"/>
                  <a:ext cx="1487687" cy="400110"/>
                </a:xfrm>
                <a:prstGeom prst="rect">
                  <a:avLst/>
                </a:prstGeom>
                <a:blipFill>
                  <a:blip r:embed="rId3"/>
                  <a:stretch>
                    <a:fillRect t="-9375" b="-28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B6AB86D9-9BDD-1E4B-B132-87660A7FF5C1}"/>
                    </a:ext>
                  </a:extLst>
                </p:cNvPr>
                <p:cNvSpPr txBox="1"/>
                <p:nvPr/>
              </p:nvSpPr>
              <p:spPr>
                <a:xfrm>
                  <a:off x="5022508" y="4787745"/>
                  <a:ext cx="21469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indent="0" algn="ctr">
                    <a:buNone/>
                  </a:pPr>
                  <a:r>
                    <a:rPr kumimoji="1"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 valid matching </a:t>
                  </a:r>
                  <a14:m>
                    <m:oMath xmlns:m="http://schemas.openxmlformats.org/officeDocument/2006/math"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</m:oMath>
                  </a14:m>
                  <a:endParaRPr kumimoji="1"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B6AB86D9-9BDD-1E4B-B132-87660A7FF5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2508" y="4787745"/>
                  <a:ext cx="2146982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765" t="-6667" b="-2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CB5A6079-BE52-574D-81BC-F8F79B689A74}"/>
                    </a:ext>
                  </a:extLst>
                </p:cNvPr>
                <p:cNvSpPr txBox="1"/>
                <p:nvPr/>
              </p:nvSpPr>
              <p:spPr>
                <a:xfrm>
                  <a:off x="7886700" y="4803134"/>
                  <a:ext cx="270344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 maximum matching </a:t>
                  </a:r>
                  <a14:m>
                    <m:oMath xmlns:m="http://schemas.openxmlformats.org/officeDocument/2006/math"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′</m:t>
                      </m:r>
                    </m:oMath>
                  </a14:m>
                  <a:endParaRPr kumimoji="1" lang="en-US" altLang="zh-CN" sz="1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CB5A6079-BE52-574D-81BC-F8F79B689A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6700" y="4803134"/>
                  <a:ext cx="2703443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402" t="-6667" b="-2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5AB9BDA0-5C83-5E4C-AE64-DC321583FCA6}"/>
              </a:ext>
            </a:extLst>
          </p:cNvPr>
          <p:cNvSpPr/>
          <p:nvPr/>
        </p:nvSpPr>
        <p:spPr>
          <a:xfrm>
            <a:off x="7782340" y="2865448"/>
            <a:ext cx="2822712" cy="2633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314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BC96312F-1980-524A-A4E7-D97FFAA1AA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57846" y="3480434"/>
            <a:ext cx="1901495" cy="202222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Insights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Contraction: all nodes in the blossom → a single new even node </a:t>
            </a: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156506D-3564-0444-A373-F415EEE6CEBF}"/>
              </a:ext>
            </a:extLst>
          </p:cNvPr>
          <p:cNvSpPr txBox="1"/>
          <p:nvPr/>
        </p:nvSpPr>
        <p:spPr>
          <a:xfrm>
            <a:off x="4701866" y="4106807"/>
            <a:ext cx="11845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contract</a:t>
            </a:r>
            <a:endParaRPr lang="zh-CN" altLang="en-US" sz="1600" i="1" dirty="0"/>
          </a:p>
        </p:txBody>
      </p:sp>
      <p:sp>
        <p:nvSpPr>
          <p:cNvPr id="13" name="右箭头 12">
            <a:extLst>
              <a:ext uri="{FF2B5EF4-FFF2-40B4-BE49-F238E27FC236}">
                <a16:creationId xmlns:a16="http://schemas.microsoft.com/office/drawing/2014/main" id="{33217E3F-835B-D04B-BEEF-AF846A92CBE4}"/>
              </a:ext>
            </a:extLst>
          </p:cNvPr>
          <p:cNvSpPr/>
          <p:nvPr/>
        </p:nvSpPr>
        <p:spPr>
          <a:xfrm>
            <a:off x="4893164" y="4419478"/>
            <a:ext cx="851140" cy="72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F0D1A07F-DE3D-3546-A7ED-F228FAB08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701964"/>
            <a:ext cx="1244393" cy="152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6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184FE7C-7BA1-3047-9FE9-E5A1A4733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846" y="3480434"/>
            <a:ext cx="1904404" cy="199509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Insights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Contraction: all nodes in the blossom → a single new even node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 unmatched edge (5,3) → edge (5,6) 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kumimoji="1"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Blossom contraction allows more unmatched edges to be checked</a:t>
            </a: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156506D-3564-0444-A373-F415EEE6CEBF}"/>
              </a:ext>
            </a:extLst>
          </p:cNvPr>
          <p:cNvSpPr txBox="1"/>
          <p:nvPr/>
        </p:nvSpPr>
        <p:spPr>
          <a:xfrm>
            <a:off x="4701866" y="4106807"/>
            <a:ext cx="11845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contract</a:t>
            </a:r>
            <a:endParaRPr lang="zh-CN" altLang="en-US" sz="1600" i="1" dirty="0"/>
          </a:p>
        </p:txBody>
      </p:sp>
      <p:sp>
        <p:nvSpPr>
          <p:cNvPr id="13" name="右箭头 12">
            <a:extLst>
              <a:ext uri="{FF2B5EF4-FFF2-40B4-BE49-F238E27FC236}">
                <a16:creationId xmlns:a16="http://schemas.microsoft.com/office/drawing/2014/main" id="{33217E3F-835B-D04B-BEEF-AF846A92CBE4}"/>
              </a:ext>
            </a:extLst>
          </p:cNvPr>
          <p:cNvSpPr/>
          <p:nvPr/>
        </p:nvSpPr>
        <p:spPr>
          <a:xfrm>
            <a:off x="4893164" y="4419478"/>
            <a:ext cx="851140" cy="72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F0D1A07F-DE3D-3546-A7ED-F228FAB087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96000" y="3701964"/>
            <a:ext cx="1244393" cy="15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5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kumimoji="1" lang="en-US" altLang="zh-CN" sz="2400" i="1" dirty="0">
                <a:latin typeface="Spencer" panose="020F0504030302020204" pitchFamily="34" charset="0"/>
                <a:cs typeface="Arial" panose="020B0604020202020204" pitchFamily="34" charset="0"/>
              </a:rPr>
              <a:t>Lemma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kumimoji="1"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kumimoji="1" lang="en-US" altLang="zh-CN" sz="2400" i="1" dirty="0">
                <a:latin typeface="Spencer" panose="020F0504030302020204" pitchFamily="34" charset="0"/>
                <a:cs typeface="Arial" panose="020B0604020202020204" pitchFamily="34" charset="0"/>
              </a:rPr>
              <a:t>All odd nodes within the blossom cycle may be treated as even nodes.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kumimoji="1"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435B7A1-2DA8-3B41-9C0F-E6022999E4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99160" y="3429000"/>
            <a:ext cx="1901495" cy="202222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Eliminate Recursion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kumimoji="1" lang="en-US" altLang="zh-CN" sz="2400" i="1" dirty="0">
                <a:latin typeface="Spencer" panose="020F0504030302020204" pitchFamily="34" charset="0"/>
                <a:cs typeface="Arial" panose="020B0604020202020204" pitchFamily="34" charset="0"/>
              </a:rPr>
              <a:t>Lemma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kumimoji="1"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kumimoji="1" lang="en-US" altLang="zh-CN" sz="2400" i="1" dirty="0">
                <a:latin typeface="Spencer" panose="020F0504030302020204" pitchFamily="34" charset="0"/>
                <a:cs typeface="Arial" panose="020B0604020202020204" pitchFamily="34" charset="0"/>
              </a:rPr>
              <a:t>All odd nodes within the blossom cycle may be treated as even nodes.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kumimoji="1"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435B7A1-2DA8-3B41-9C0F-E6022999E4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99160" y="3429000"/>
            <a:ext cx="1901495" cy="202222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Eliminate Recursion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32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8319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kumimoji="1" lang="en-US" altLang="zh-CN" sz="2400" i="1" dirty="0">
                <a:latin typeface="Spencer" panose="020F0504030302020204" pitchFamily="34" charset="0"/>
                <a:cs typeface="Arial" panose="020B0604020202020204" pitchFamily="34" charset="0"/>
              </a:rPr>
              <a:t>Lemma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kumimoji="1"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kumimoji="1" lang="en-US" altLang="zh-CN" sz="2400" i="1" dirty="0">
                <a:latin typeface="Spencer" panose="020F0504030302020204" pitchFamily="34" charset="0"/>
                <a:cs typeface="Arial" panose="020B0604020202020204" pitchFamily="34" charset="0"/>
              </a:rPr>
              <a:t>All odd nodes within the blossom cycle may be treated as even nodes.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kumimoji="1"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435B7A1-2DA8-3B41-9C0F-E6022999E4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99160" y="3429000"/>
            <a:ext cx="1901494" cy="202222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Eliminate Recursion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33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右箭头 5">
            <a:extLst>
              <a:ext uri="{FF2B5EF4-FFF2-40B4-BE49-F238E27FC236}">
                <a16:creationId xmlns:a16="http://schemas.microsoft.com/office/drawing/2014/main" id="{5F63702C-B633-DB47-B5E8-77D6E2D6A73C}"/>
              </a:ext>
            </a:extLst>
          </p:cNvPr>
          <p:cNvSpPr/>
          <p:nvPr/>
        </p:nvSpPr>
        <p:spPr>
          <a:xfrm>
            <a:off x="3434478" y="4368043"/>
            <a:ext cx="851140" cy="72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10A36E5-4962-6743-B422-BDF9F81E9E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19442" y="3429000"/>
            <a:ext cx="1901494" cy="202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4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kumimoji="1" lang="en-US" altLang="zh-CN" sz="2400" i="1" dirty="0">
                <a:latin typeface="Spencer" panose="020F0504030302020204" pitchFamily="34" charset="0"/>
                <a:cs typeface="Arial" panose="020B0604020202020204" pitchFamily="34" charset="0"/>
              </a:rPr>
              <a:t>Lemma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kumimoji="1"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kumimoji="1" lang="en-US" altLang="zh-CN" sz="2400" i="1" dirty="0">
                <a:latin typeface="Spencer" panose="020F0504030302020204" pitchFamily="34" charset="0"/>
                <a:cs typeface="Arial" panose="020B0604020202020204" pitchFamily="34" charset="0"/>
              </a:rPr>
              <a:t>All odd nodes within the blossom cycle may be treated as even nodes.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kumimoji="1"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435B7A1-2DA8-3B41-9C0F-E6022999E4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99160" y="3429000"/>
            <a:ext cx="1901494" cy="202222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Eliminate Recursion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34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右箭头 5">
            <a:extLst>
              <a:ext uri="{FF2B5EF4-FFF2-40B4-BE49-F238E27FC236}">
                <a16:creationId xmlns:a16="http://schemas.microsoft.com/office/drawing/2014/main" id="{5F63702C-B633-DB47-B5E8-77D6E2D6A73C}"/>
              </a:ext>
            </a:extLst>
          </p:cNvPr>
          <p:cNvSpPr/>
          <p:nvPr/>
        </p:nvSpPr>
        <p:spPr>
          <a:xfrm>
            <a:off x="3434478" y="4368043"/>
            <a:ext cx="851140" cy="72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10A36E5-4962-6743-B422-BDF9F81E9E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19442" y="3429000"/>
            <a:ext cx="1901493" cy="202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417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kumimoji="1" lang="en-US" altLang="zh-CN" sz="2400" i="1" dirty="0">
                <a:latin typeface="Spencer" panose="020F0504030302020204" pitchFamily="34" charset="0"/>
                <a:cs typeface="Arial" panose="020B0604020202020204" pitchFamily="34" charset="0"/>
              </a:rPr>
              <a:t>Lemma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kumimoji="1"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kumimoji="1" lang="en-US" altLang="zh-CN" sz="2400" i="1" dirty="0">
                <a:latin typeface="Spencer" panose="020F0504030302020204" pitchFamily="34" charset="0"/>
                <a:cs typeface="Arial" panose="020B0604020202020204" pitchFamily="34" charset="0"/>
              </a:rPr>
              <a:t>All odd nodes within the blossom cycle may be treated as even nodes.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kumimoji="1"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435B7A1-2DA8-3B41-9C0F-E6022999E4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99160" y="3429000"/>
            <a:ext cx="1901494" cy="202222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Eliminate Recursion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35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右箭头 5">
            <a:extLst>
              <a:ext uri="{FF2B5EF4-FFF2-40B4-BE49-F238E27FC236}">
                <a16:creationId xmlns:a16="http://schemas.microsoft.com/office/drawing/2014/main" id="{5F63702C-B633-DB47-B5E8-77D6E2D6A73C}"/>
              </a:ext>
            </a:extLst>
          </p:cNvPr>
          <p:cNvSpPr/>
          <p:nvPr/>
        </p:nvSpPr>
        <p:spPr>
          <a:xfrm>
            <a:off x="3434478" y="4368043"/>
            <a:ext cx="851140" cy="72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10A36E5-4962-6743-B422-BDF9F81E9E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19442" y="3429000"/>
            <a:ext cx="1901493" cy="2022223"/>
          </a:xfrm>
          <a:prstGeom prst="rect">
            <a:avLst/>
          </a:prstGeom>
        </p:spPr>
      </p:pic>
      <p:sp>
        <p:nvSpPr>
          <p:cNvPr id="10" name="右箭头 9">
            <a:extLst>
              <a:ext uri="{FF2B5EF4-FFF2-40B4-BE49-F238E27FC236}">
                <a16:creationId xmlns:a16="http://schemas.microsoft.com/office/drawing/2014/main" id="{F1B68977-54A9-C742-8713-864883074845}"/>
              </a:ext>
            </a:extLst>
          </p:cNvPr>
          <p:cNvSpPr/>
          <p:nvPr/>
        </p:nvSpPr>
        <p:spPr>
          <a:xfrm>
            <a:off x="6854760" y="4368043"/>
            <a:ext cx="851140" cy="72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BD0DEAD-F0DA-1847-B252-D5CCD2BEA1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39724" y="3429943"/>
            <a:ext cx="1901494" cy="202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88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Instead of contraction, change all odd nodes within the blossom to be even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 Check all edges incident to these even nodes</a:t>
            </a:r>
          </a:p>
          <a:p>
            <a:pPr marL="0" indent="0">
              <a:buNone/>
            </a:pP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	- Use a path table to record the correct even-length path (to the unmatched vertex)</a:t>
            </a: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B089969-FF3E-F04D-8189-A790D45ADD38}"/>
              </a:ext>
            </a:extLst>
          </p:cNvPr>
          <p:cNvSpPr txBox="1"/>
          <p:nvPr/>
        </p:nvSpPr>
        <p:spPr>
          <a:xfrm>
            <a:off x="4701866" y="3581875"/>
            <a:ext cx="11845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contract</a:t>
            </a:r>
            <a:endParaRPr lang="zh-CN" altLang="en-US" sz="1600" i="1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Sequential Recursion-Free Algorithm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36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F53F038-DD6A-004B-9252-29BEB67D74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86429" y="4705858"/>
            <a:ext cx="1901494" cy="202033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67A6EBF-9556-1A42-B3B6-238FD70162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57846" y="2955502"/>
            <a:ext cx="1901495" cy="2022226"/>
          </a:xfrm>
          <a:prstGeom prst="rect">
            <a:avLst/>
          </a:prstGeom>
        </p:spPr>
      </p:pic>
      <p:sp>
        <p:nvSpPr>
          <p:cNvPr id="14" name="右箭头 13">
            <a:extLst>
              <a:ext uri="{FF2B5EF4-FFF2-40B4-BE49-F238E27FC236}">
                <a16:creationId xmlns:a16="http://schemas.microsoft.com/office/drawing/2014/main" id="{E9E6104B-3FBA-2C49-975E-2187D5BDF034}"/>
              </a:ext>
            </a:extLst>
          </p:cNvPr>
          <p:cNvSpPr/>
          <p:nvPr/>
        </p:nvSpPr>
        <p:spPr>
          <a:xfrm>
            <a:off x="4893164" y="3894546"/>
            <a:ext cx="851140" cy="72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19F38D6-8E58-304C-A8CE-C4061BDA3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177032"/>
            <a:ext cx="1244393" cy="1528826"/>
          </a:xfrm>
          <a:prstGeom prst="rect">
            <a:avLst/>
          </a:prstGeom>
        </p:spPr>
      </p:pic>
      <p:sp>
        <p:nvSpPr>
          <p:cNvPr id="17" name="右箭头 16">
            <a:extLst>
              <a:ext uri="{FF2B5EF4-FFF2-40B4-BE49-F238E27FC236}">
                <a16:creationId xmlns:a16="http://schemas.microsoft.com/office/drawing/2014/main" id="{917F5390-F18A-464D-9B3F-94D93F9E1433}"/>
              </a:ext>
            </a:extLst>
          </p:cNvPr>
          <p:cNvSpPr/>
          <p:nvPr/>
        </p:nvSpPr>
        <p:spPr>
          <a:xfrm rot="1800000">
            <a:off x="4733467" y="4745576"/>
            <a:ext cx="851140" cy="72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25F9033C-B76E-5646-9E48-6F062535C0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493606" y="4757564"/>
            <a:ext cx="1470318" cy="1781348"/>
          </a:xfrm>
          <a:prstGeom prst="rect">
            <a:avLst/>
          </a:prstGeom>
        </p:spPr>
      </p:pic>
      <p:sp>
        <p:nvSpPr>
          <p:cNvPr id="18" name="十字形 17">
            <a:extLst>
              <a:ext uri="{FF2B5EF4-FFF2-40B4-BE49-F238E27FC236}">
                <a16:creationId xmlns:a16="http://schemas.microsoft.com/office/drawing/2014/main" id="{D1341E77-E7D3-C640-A744-F46BDC285BF0}"/>
              </a:ext>
            </a:extLst>
          </p:cNvPr>
          <p:cNvSpPr/>
          <p:nvPr/>
        </p:nvSpPr>
        <p:spPr>
          <a:xfrm rot="2700000" flipV="1">
            <a:off x="5070511" y="3541319"/>
            <a:ext cx="496445" cy="496445"/>
          </a:xfrm>
          <a:prstGeom prst="plus">
            <a:avLst>
              <a:gd name="adj" fmla="val 4473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1751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7" grpId="0" animBg="1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91375493-A8D0-D54F-89F0-74B0DD2907D2}"/>
              </a:ext>
            </a:extLst>
          </p:cNvPr>
          <p:cNvSpPr/>
          <p:nvPr/>
        </p:nvSpPr>
        <p:spPr>
          <a:xfrm>
            <a:off x="2394282" y="3433799"/>
            <a:ext cx="7074568" cy="6376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FE50D9DB-AAC1-8242-87AC-80FF5AD7898C}"/>
              </a:ext>
            </a:extLst>
          </p:cNvPr>
          <p:cNvSpPr/>
          <p:nvPr/>
        </p:nvSpPr>
        <p:spPr>
          <a:xfrm>
            <a:off x="2394283" y="1986064"/>
            <a:ext cx="7074569" cy="637633"/>
          </a:xfrm>
          <a:prstGeom prst="roundRect">
            <a:avLst/>
          </a:prstGeom>
          <a:solidFill>
            <a:srgbClr val="C5E0B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Key Challenges in Parallelization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37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Recursive process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of blossom contraction and lifting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zh-CN" altLang="en-US" sz="3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 new sequential </a:t>
            </a: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recursion-free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blossom algorithm 		</a:t>
            </a:r>
          </a:p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Only one augmenting path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can be returned by each search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zh-CN" altLang="en-US" sz="3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zh-CN" altLang="en-US" sz="2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 new </a:t>
            </a: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parallel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algorithm to search multiple paths</a:t>
            </a: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(3) </a:t>
            </a: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Dynamic data structures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are continuously being updated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5952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Check all edges incident to even nodes in parallel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Find as many as disjoint augmenting paths concurrently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21996CE-1BB7-B441-B867-E5657C25CA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81159" y="3347830"/>
            <a:ext cx="586829" cy="37817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F1133E3-13E8-B44F-AFF0-C11739E2E9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36306" y="4013877"/>
            <a:ext cx="1732436" cy="163437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Parallel Recursion-Free Algorithm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38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10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内容占位符 15">
            <a:extLst>
              <a:ext uri="{FF2B5EF4-FFF2-40B4-BE49-F238E27FC236}">
                <a16:creationId xmlns:a16="http://schemas.microsoft.com/office/drawing/2014/main" id="{E9524CD7-AEF2-6E4F-9562-3CDD899D6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Applications of Maximum Matching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2033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429D59C-C391-704C-B158-E1618A08BE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36306" y="4009777"/>
            <a:ext cx="1732436" cy="1665805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Check all edges incident to even nodes in parallel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Find as many as disjoint augmenting paths concurrently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Parallel Recursion-Free Algorithm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39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5D74F125-B992-3447-A9AB-687C45A1BE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81160" y="3343727"/>
            <a:ext cx="586828" cy="37817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6DF1500-1C46-FB4E-8B5B-EDBFC647F92C}"/>
                  </a:ext>
                </a:extLst>
              </p:cNvPr>
              <p:cNvSpPr txBox="1"/>
              <p:nvPr/>
            </p:nvSpPr>
            <p:spPr>
              <a:xfrm>
                <a:off x="4912212" y="4687963"/>
                <a:ext cx="118456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1" lang="en-US" altLang="zh-CN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update 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1" lang="en-US" altLang="zh-CN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zh-CN" altLang="en-US" sz="1600" i="1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6DF1500-1C46-FB4E-8B5B-EDBFC647F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212" y="4687963"/>
                <a:ext cx="1184563" cy="338554"/>
              </a:xfrm>
              <a:prstGeom prst="rect">
                <a:avLst/>
              </a:prstGeom>
              <a:blipFill>
                <a:blip r:embed="rId4"/>
                <a:stretch>
                  <a:fillRect t="-11111"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2CD39C49-18CB-5E40-BBBC-A01B9398C260}"/>
              </a:ext>
            </a:extLst>
          </p:cNvPr>
          <p:cNvCxnSpPr/>
          <p:nvPr/>
        </p:nvCxnSpPr>
        <p:spPr>
          <a:xfrm>
            <a:off x="5049966" y="4988374"/>
            <a:ext cx="89338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8E94276D-A08A-5A40-91BC-9F0913A78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1623" y="4009777"/>
            <a:ext cx="1732436" cy="163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7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Check all edges incident to even nodes in parallel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Find as many as disjoint augmenting paths concurrently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Lock-free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Parallel Recursion-Free Algorithm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1450337-61D5-114A-8648-5956FA9ED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31" t="21346" r="50337" b="65034"/>
          <a:stretch/>
        </p:blipFill>
        <p:spPr>
          <a:xfrm>
            <a:off x="3242251" y="3844354"/>
            <a:ext cx="5707498" cy="242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279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>
            <a:extLst>
              <a:ext uri="{FF2B5EF4-FFF2-40B4-BE49-F238E27FC236}">
                <a16:creationId xmlns:a16="http://schemas.microsoft.com/office/drawing/2014/main" id="{4A9C70C9-3A83-DD41-974B-AB284AF346BA}"/>
              </a:ext>
            </a:extLst>
          </p:cNvPr>
          <p:cNvSpPr/>
          <p:nvPr/>
        </p:nvSpPr>
        <p:spPr>
          <a:xfrm>
            <a:off x="2394282" y="4905598"/>
            <a:ext cx="7074569" cy="6376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91375493-A8D0-D54F-89F0-74B0DD2907D2}"/>
              </a:ext>
            </a:extLst>
          </p:cNvPr>
          <p:cNvSpPr/>
          <p:nvPr/>
        </p:nvSpPr>
        <p:spPr>
          <a:xfrm>
            <a:off x="2394282" y="3433799"/>
            <a:ext cx="7074568" cy="6376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FE50D9DB-AAC1-8242-87AC-80FF5AD7898C}"/>
              </a:ext>
            </a:extLst>
          </p:cNvPr>
          <p:cNvSpPr/>
          <p:nvPr/>
        </p:nvSpPr>
        <p:spPr>
          <a:xfrm>
            <a:off x="2394283" y="1986064"/>
            <a:ext cx="7074569" cy="6376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Key Challenges in Parallelization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41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Recursive process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of blossom contraction and lifting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zh-CN" altLang="en-US" sz="3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 new sequential </a:t>
            </a: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recursion-free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blossom algorithm 		</a:t>
            </a:r>
          </a:p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Only one augmenting path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can be returned by each search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zh-CN" altLang="en-US" sz="3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zh-CN" altLang="en-US" sz="2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 new </a:t>
            </a: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parallel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algorithm to search multiple paths</a:t>
            </a: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(3) </a:t>
            </a: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Dynamic data structures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are continuously being updated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zh-CN" altLang="en-US" sz="3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static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graph + </a:t>
            </a: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alternating trees </a:t>
            </a:r>
          </a:p>
        </p:txBody>
      </p:sp>
    </p:spTree>
    <p:extLst>
      <p:ext uri="{BB962C8B-B14F-4D97-AF65-F5344CB8AC3E}">
        <p14:creationId xmlns:p14="http://schemas.microsoft.com/office/powerpoint/2010/main" val="256427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Path table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 records the valid even-length alternating path for </a:t>
            </a:r>
            <a:r>
              <a:rPr kumimoji="1"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every even node</a:t>
            </a:r>
          </a:p>
          <a:p>
            <a:pPr marL="0" indent="0">
              <a:buNone/>
            </a:pP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	- reducing the path tracing cost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Skip Alternating Tree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42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DBD3B40-CEF6-CA43-A21C-3986DA3E7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306" y="3344022"/>
            <a:ext cx="1732436" cy="16343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F31F6E-707E-D84F-B56C-E52F89C02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017" y="2913464"/>
            <a:ext cx="4195966" cy="15984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64E2F6C-C5B9-7144-820B-DDA91B9A8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472" y="4683613"/>
            <a:ext cx="4615056" cy="185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7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Real-World Datasets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 social graphs, economic networks, communication graphs, … </a:t>
            </a: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Experiment Setup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43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 descr="表格&#10;&#10;描述已自动生成">
            <a:extLst>
              <a:ext uri="{FF2B5EF4-FFF2-40B4-BE49-F238E27FC236}">
                <a16:creationId xmlns:a16="http://schemas.microsoft.com/office/drawing/2014/main" id="{B443CCF7-A12F-B34F-8C21-2B7846DCF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963" y="2927613"/>
            <a:ext cx="7232073" cy="315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0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Real-World Datasets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 social graphs, economic networks, communication graphs, … </a:t>
            </a: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Synthetic Datasets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 random graphs with specific density</a:t>
            </a:r>
          </a:p>
          <a:p>
            <a:pPr marL="0" indent="0">
              <a:buNone/>
            </a:pP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	- random graphs with specific degree</a:t>
            </a:r>
          </a:p>
          <a:p>
            <a:pPr marL="0" indent="0">
              <a:buNone/>
            </a:pP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	- random graphs with gamma-distributed degrees</a:t>
            </a: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 a server with dual AMD EPYC 7643 processors and 256 GB of RAM</a:t>
            </a: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Experiment Setup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44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32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2C2B9974-7780-B343-91F1-6B19448F2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631" y="3217782"/>
            <a:ext cx="5854032" cy="2959181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3073006A-8CF0-8F4F-9289-B2DF2A72871F}"/>
              </a:ext>
            </a:extLst>
          </p:cNvPr>
          <p:cNvSpPr/>
          <p:nvPr/>
        </p:nvSpPr>
        <p:spPr>
          <a:xfrm>
            <a:off x="6600265" y="5322137"/>
            <a:ext cx="423583" cy="1882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Baselines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 C++ Boost Graph Library</a:t>
            </a:r>
          </a:p>
          <a:p>
            <a:pPr marL="0" indent="0">
              <a:buNone/>
            </a:pP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	- High-performance C++ LEMON library </a:t>
            </a:r>
          </a:p>
          <a:p>
            <a:pPr marL="0" indent="0">
              <a:buNone/>
            </a:pP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	- State-of-the-art parallel solution (8-core Par-EB, 2024)</a:t>
            </a: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High Performance of X-Blossom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45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37F566D2-C626-D745-8173-18A9047DAB2B}"/>
              </a:ext>
            </a:extLst>
          </p:cNvPr>
          <p:cNvSpPr txBox="1">
            <a:spLocks/>
          </p:cNvSpPr>
          <p:nvPr/>
        </p:nvSpPr>
        <p:spPr>
          <a:xfrm>
            <a:off x="7110663" y="1685316"/>
            <a:ext cx="5743074" cy="3849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zh-C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DD74C24-839D-9F44-8476-1D76253D7432}"/>
              </a:ext>
            </a:extLst>
          </p:cNvPr>
          <p:cNvSpPr txBox="1"/>
          <p:nvPr/>
        </p:nvSpPr>
        <p:spPr>
          <a:xfrm>
            <a:off x="7529094" y="3610286"/>
            <a:ext cx="38247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kumimoji="1"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Speedup of 8-core X-blossom:</a:t>
            </a:r>
          </a:p>
          <a:p>
            <a:endParaRPr kumimoji="1"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	- LEMON (~992x)</a:t>
            </a:r>
          </a:p>
          <a:p>
            <a:endParaRPr kumimoji="1"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	- Par-EB (~327x)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144625D3-FD3D-D547-AD24-FE4DDCA21845}"/>
              </a:ext>
            </a:extLst>
          </p:cNvPr>
          <p:cNvSpPr/>
          <p:nvPr/>
        </p:nvSpPr>
        <p:spPr>
          <a:xfrm>
            <a:off x="4840941" y="3892924"/>
            <a:ext cx="423583" cy="1882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86A5B26A-CB23-6B4D-8630-B99F2393C4F2}"/>
              </a:ext>
            </a:extLst>
          </p:cNvPr>
          <p:cNvSpPr/>
          <p:nvPr/>
        </p:nvSpPr>
        <p:spPr>
          <a:xfrm>
            <a:off x="5207315" y="4112669"/>
            <a:ext cx="423583" cy="1882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977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7" grpId="1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Avoids the memory overhead associated with recursive call stacks and tree reconstruction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Memory Usage of X-Blossom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46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37F566D2-C626-D745-8173-18A9047DAB2B}"/>
              </a:ext>
            </a:extLst>
          </p:cNvPr>
          <p:cNvSpPr txBox="1">
            <a:spLocks/>
          </p:cNvSpPr>
          <p:nvPr/>
        </p:nvSpPr>
        <p:spPr>
          <a:xfrm>
            <a:off x="7110663" y="1685316"/>
            <a:ext cx="5743074" cy="3849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zh-C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 descr="图表, 条形图&#10;&#10;描述已自动生成">
            <a:extLst>
              <a:ext uri="{FF2B5EF4-FFF2-40B4-BE49-F238E27FC236}">
                <a16:creationId xmlns:a16="http://schemas.microsoft.com/office/drawing/2014/main" id="{922CA672-F3C9-0B4F-BD98-86B061479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647" y="2863783"/>
            <a:ext cx="8988706" cy="340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073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When # of threads doubles, the average speedup is 1.72x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High Scalability of X-Blossom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47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37F566D2-C626-D745-8173-18A9047DAB2B}"/>
              </a:ext>
            </a:extLst>
          </p:cNvPr>
          <p:cNvSpPr txBox="1">
            <a:spLocks/>
          </p:cNvSpPr>
          <p:nvPr/>
        </p:nvSpPr>
        <p:spPr>
          <a:xfrm>
            <a:off x="7110663" y="1685316"/>
            <a:ext cx="5743074" cy="3849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zh-C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 descr="图表, 折线图&#10;&#10;描述已自动生成">
            <a:extLst>
              <a:ext uri="{FF2B5EF4-FFF2-40B4-BE49-F238E27FC236}">
                <a16:creationId xmlns:a16="http://schemas.microsoft.com/office/drawing/2014/main" id="{5EE9AE27-AB9A-7B48-A777-6FE721DCA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853" y="2296383"/>
            <a:ext cx="6230294" cy="429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863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X-Blossom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- a massive parallel computation framework for maximum matching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- the </a:t>
            </a:r>
            <a:r>
              <a:rPr kumimoji="1"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parallel solution so far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- recursion-free + massively parallel search + efficient data structure</a:t>
            </a:r>
          </a:p>
          <a:p>
            <a:pPr marL="0" indent="0">
              <a:buNone/>
            </a:pP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Open-source project (https://github.com/Davis-Fan/X-Blossom)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  My personal webpage (https://davis-fan.github.io)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48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3F161CB-3F24-8B46-8AB9-6260491E2E97}"/>
              </a:ext>
            </a:extLst>
          </p:cNvPr>
          <p:cNvSpPr txBox="1"/>
          <p:nvPr/>
        </p:nvSpPr>
        <p:spPr>
          <a:xfrm>
            <a:off x="2876341" y="5345967"/>
            <a:ext cx="6439318" cy="83099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kumimoji="1"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  <a:p>
            <a:pPr algn="ctr"/>
            <a:r>
              <a:rPr kumimoji="1"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fan.1090@osu.edu</a:t>
            </a:r>
          </a:p>
        </p:txBody>
      </p:sp>
    </p:spTree>
    <p:extLst>
      <p:ext uri="{BB962C8B-B14F-4D97-AF65-F5344CB8AC3E}">
        <p14:creationId xmlns:p14="http://schemas.microsoft.com/office/powerpoint/2010/main" val="19181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Applications of Maximum Matching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43610"/>
            <a:ext cx="11059391" cy="5133354"/>
          </a:xfrm>
        </p:spPr>
        <p:txBody>
          <a:bodyPr/>
          <a:lstStyle/>
          <a:p>
            <a:endParaRPr kumimoji="1" lang="en-US" altLang="zh-CN" dirty="0"/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Economics: ride-sharing system, product bundle, recommendation system, …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9821480-0A77-7441-AC64-D4AF7E5FC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" y="2289596"/>
            <a:ext cx="2318473" cy="194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 descr="图示&#10;&#10;描述已自动生成">
            <a:extLst>
              <a:ext uri="{FF2B5EF4-FFF2-40B4-BE49-F238E27FC236}">
                <a16:creationId xmlns:a16="http://schemas.microsoft.com/office/drawing/2014/main" id="{B887D697-35BB-AE4E-B430-EBF99A4D39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/>
          <a:stretch/>
        </p:blipFill>
        <p:spPr>
          <a:xfrm>
            <a:off x="3994873" y="2289596"/>
            <a:ext cx="3733554" cy="194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295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00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49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8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3610"/>
            <a:ext cx="10515600" cy="5507092"/>
          </a:xfrm>
        </p:spPr>
        <p:txBody>
          <a:bodyPr>
            <a:normAutofit/>
          </a:bodyPr>
          <a:lstStyle/>
          <a:p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We Save Lives. “Ride Sharing – Is It Worth It?” </a:t>
            </a:r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We Save Lives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https://wesavelives.org/ride-sharing-is-it-worth-it/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. Accessed 15 Aug. 2025.</a:t>
            </a:r>
          </a:p>
          <a:p>
            <a:endParaRPr kumimoji="1"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Program-Ace. “The Reimagined Nature of VR Entertainment.” </a:t>
            </a:r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Program-Ace Blog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, 1 Apr. 2024,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https://program-ace.com/blog/the-reimagined-nature-of-vr-entertainment/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. Accessed 15 Aug. 2025.</a:t>
            </a:r>
          </a:p>
          <a:p>
            <a:endParaRPr kumimoji="1"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OpenGeeksLab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. “Dating Platform Development: An Ultimate Guide.” </a:t>
            </a:r>
            <a:r>
              <a:rPr lang="en-US" altLang="zh-CN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OpenGeeksLab</a:t>
            </a:r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 Blog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https://opengeekslab.com/blog/dating-platform-development/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. Accessed 15 Aug. 2025.</a:t>
            </a:r>
          </a:p>
          <a:p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Express Healthcare. “Health Minister of Arunachal Pradesh Flags Off BLS Ambulances to Tackle COVID-19 Pandemic.” </a:t>
            </a:r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Express Healthcare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, Press Trust of India, 27 July 2020,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https://www.expresshealthcare.in/covid19-updates/health-minister-of-arunachal-pradesh-flags-off-bls-ambulances-to-tackle-covid-19-pandemic/423752/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. Accessed 15 Aug. 2025.</a:t>
            </a:r>
          </a:p>
          <a:p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Stanford Impact Labs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. “How Does Applied Economics Maximize Kidney Transplants?” </a:t>
            </a:r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Stanford Impact Labs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, 31 Jan. 2024,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https://impact.stanford.edu/article/how-does-applied-economics-maximize-kidney-transplants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. Accessed 15 Aug. 2025.</a:t>
            </a:r>
          </a:p>
          <a:p>
            <a:endParaRPr lang="en-US" altLang="zh-CN" sz="2400" dirty="0"/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Image Reference (P4-P6)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50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3529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8D196-37E6-094B-A886-40E40E401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9766D1-4408-7347-9A52-AC9707806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8DACFFE-2EB9-D74E-B7E3-7B011E440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45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Applications of Maximum Matching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43610"/>
            <a:ext cx="11059391" cy="5133354"/>
          </a:xfrm>
        </p:spPr>
        <p:txBody>
          <a:bodyPr/>
          <a:lstStyle/>
          <a:p>
            <a:endParaRPr kumimoji="1" lang="en-US" altLang="zh-CN" dirty="0"/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Social media: game user pairing, date platforms matching, …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9821480-0A77-7441-AC64-D4AF7E5FC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" y="2289596"/>
            <a:ext cx="2318473" cy="194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 descr="图示&#10;&#10;描述已自动生成">
            <a:extLst>
              <a:ext uri="{FF2B5EF4-FFF2-40B4-BE49-F238E27FC236}">
                <a16:creationId xmlns:a16="http://schemas.microsoft.com/office/drawing/2014/main" id="{B887D697-35BB-AE4E-B430-EBF99A4D39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/>
          <a:stretch/>
        </p:blipFill>
        <p:spPr>
          <a:xfrm>
            <a:off x="3994873" y="2289596"/>
            <a:ext cx="3733554" cy="19436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11608A8-80B1-9548-857D-3B88CD0C50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61"/>
          <a:stretch/>
        </p:blipFill>
        <p:spPr>
          <a:xfrm>
            <a:off x="1094361" y="4451906"/>
            <a:ext cx="2320531" cy="1943684"/>
          </a:xfrm>
          <a:prstGeom prst="rect">
            <a:avLst/>
          </a:prstGeom>
        </p:spPr>
      </p:pic>
      <p:pic>
        <p:nvPicPr>
          <p:cNvPr id="2055" name="Picture 7" descr="Dating Platform Development: An Ultimate Guide">
            <a:extLst>
              <a:ext uri="{FF2B5EF4-FFF2-40B4-BE49-F238E27FC236}">
                <a16:creationId xmlns:a16="http://schemas.microsoft.com/office/drawing/2014/main" id="{0E009648-0058-BD45-99CB-234E889B5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94873" y="4451906"/>
            <a:ext cx="3733554" cy="194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266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Applications of Maximum Matching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43610"/>
            <a:ext cx="11059391" cy="5133354"/>
          </a:xfrm>
        </p:spPr>
        <p:txBody>
          <a:bodyPr/>
          <a:lstStyle/>
          <a:p>
            <a:endParaRPr kumimoji="1" lang="en-US" altLang="zh-CN" dirty="0"/>
          </a:p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Healthcare: emergency resources allocation, kidney exchange, …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9821480-0A77-7441-AC64-D4AF7E5FC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" y="2289596"/>
            <a:ext cx="2318473" cy="194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 descr="图示&#10;&#10;描述已自动生成">
            <a:extLst>
              <a:ext uri="{FF2B5EF4-FFF2-40B4-BE49-F238E27FC236}">
                <a16:creationId xmlns:a16="http://schemas.microsoft.com/office/drawing/2014/main" id="{B887D697-35BB-AE4E-B430-EBF99A4D39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/>
          <a:stretch/>
        </p:blipFill>
        <p:spPr>
          <a:xfrm>
            <a:off x="3994873" y="2289596"/>
            <a:ext cx="3733554" cy="19436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11608A8-80B1-9548-857D-3B88CD0C50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61"/>
          <a:stretch/>
        </p:blipFill>
        <p:spPr>
          <a:xfrm>
            <a:off x="1094361" y="4451906"/>
            <a:ext cx="2320531" cy="1943684"/>
          </a:xfrm>
          <a:prstGeom prst="rect">
            <a:avLst/>
          </a:prstGeom>
        </p:spPr>
      </p:pic>
      <p:pic>
        <p:nvPicPr>
          <p:cNvPr id="2053" name="Picture 5" descr="How Does Applied Economics Maximize Kidney Transplants? | Stanford Impact  Labs">
            <a:extLst>
              <a:ext uri="{FF2B5EF4-FFF2-40B4-BE49-F238E27FC236}">
                <a16:creationId xmlns:a16="http://schemas.microsoft.com/office/drawing/2014/main" id="{1F752E07-E04B-DC4B-9A2B-E7615742F0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59505" y="4515221"/>
            <a:ext cx="2163219" cy="181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ating Platform Development: An Ultimate Guide">
            <a:extLst>
              <a:ext uri="{FF2B5EF4-FFF2-40B4-BE49-F238E27FC236}">
                <a16:creationId xmlns:a16="http://schemas.microsoft.com/office/drawing/2014/main" id="{0E009648-0058-BD45-99CB-234E889B5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94873" y="4451906"/>
            <a:ext cx="3733554" cy="194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310+ Ambulance Stretcher Cartoon Patient Stock Illustrations, Royalty-Free  Vector Graphics &amp; Clip Art - iStock">
            <a:extLst>
              <a:ext uri="{FF2B5EF4-FFF2-40B4-BE49-F238E27FC236}">
                <a16:creationId xmlns:a16="http://schemas.microsoft.com/office/drawing/2014/main" id="{D6073073-8EF5-A046-95F7-6B3D28154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270" y="2289596"/>
            <a:ext cx="2347687" cy="194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754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kumimoji="1" lang="zh-CN" alt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kumimoji="1" lang="zh-CN" alt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Increase a Matching?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zh-CN" dirty="0"/>
          </a:p>
          <a:p>
            <a:r>
              <a:rPr kumimoji="1"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Augmenting path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is a path in the graph that: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(1) alternates between unmatched edges and matched edges</a:t>
            </a:r>
          </a:p>
          <a:p>
            <a:pPr marL="0" indent="0">
              <a:buNone/>
            </a:pP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	(2) begins and ends with an</a:t>
            </a:r>
            <a:r>
              <a:rPr kumimoji="1"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unmatched node</a:t>
            </a:r>
            <a:endParaRPr kumimoji="1"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0079182-58ED-9A4E-8F41-C190CA1EF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796" y="3636833"/>
            <a:ext cx="1711751" cy="12918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05EC7E6-B239-F244-A2D8-81D227C3391E}"/>
                  </a:ext>
                </a:extLst>
              </p:cNvPr>
              <p:cNvSpPr txBox="1"/>
              <p:nvPr/>
            </p:nvSpPr>
            <p:spPr>
              <a:xfrm>
                <a:off x="1814125" y="5020717"/>
                <a:ext cx="214909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={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1,2</m:t>
                          </m:r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(3,4)}</m:t>
                      </m:r>
                    </m:oMath>
                  </m:oMathPara>
                </a14:m>
                <a:endParaRPr kumimoji="1"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05EC7E6-B239-F244-A2D8-81D227C339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125" y="5020717"/>
                <a:ext cx="2149092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E9F38173-5CFA-D941-BF5D-6EA965454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0124" y="3636833"/>
            <a:ext cx="1711751" cy="12918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F3CB980-8AF8-0B47-99FA-287AEBF0D54C}"/>
                  </a:ext>
                </a:extLst>
              </p:cNvPr>
              <p:cNvSpPr txBox="1"/>
              <p:nvPr/>
            </p:nvSpPr>
            <p:spPr>
              <a:xfrm>
                <a:off x="4980477" y="5020717"/>
                <a:ext cx="223104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An augmenting path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(0, 1, 2, 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3,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4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5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kumimoji="1"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F3CB980-8AF8-0B47-99FA-287AEBF0D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477" y="5020717"/>
                <a:ext cx="2231043" cy="646331"/>
              </a:xfrm>
              <a:prstGeom prst="rect">
                <a:avLst/>
              </a:prstGeom>
              <a:blipFill>
                <a:blip r:embed="rId5"/>
                <a:stretch>
                  <a:fillRect l="-2273" t="-3846" r="-2273" b="-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114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86FBC90-A6C1-FD49-90C5-3F7FC53E3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7452" y="3636832"/>
            <a:ext cx="1711750" cy="12918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88D6A22-8FB6-1143-9E05-E36E77F8898A}"/>
                  </a:ext>
                </a:extLst>
              </p:cNvPr>
              <p:cNvSpPr txBox="1"/>
              <p:nvPr/>
            </p:nvSpPr>
            <p:spPr>
              <a:xfrm>
                <a:off x="7934324" y="5020715"/>
                <a:ext cx="273800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′={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0,1</m:t>
                          </m:r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2,3</m:t>
                          </m:r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(4,5)}</m:t>
                      </m:r>
                    </m:oMath>
                  </m:oMathPara>
                </a14:m>
                <a:endParaRPr kumimoji="1"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88D6A22-8FB6-1143-9E05-E36E77F88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4324" y="5020715"/>
                <a:ext cx="2738005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D8791CED-1102-1349-9992-9ACE39209A7A}"/>
              </a:ext>
            </a:extLst>
          </p:cNvPr>
          <p:cNvSpPr txBox="1"/>
          <p:nvPr/>
        </p:nvSpPr>
        <p:spPr>
          <a:xfrm>
            <a:off x="7294418" y="3923819"/>
            <a:ext cx="6948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flip</a:t>
            </a:r>
            <a:endParaRPr lang="zh-CN" altLang="en-US" sz="1600" i="1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CD7CFAA-1C82-E14C-AFAE-13C39B4F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kumimoji="1" lang="zh-CN" alt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kumimoji="1" lang="zh-CN" alt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4000" b="0" dirty="0">
                <a:latin typeface="Arial" panose="020B0604020202020204" pitchFamily="34" charset="0"/>
                <a:cs typeface="Arial" panose="020B0604020202020204" pitchFamily="34" charset="0"/>
              </a:rPr>
              <a:t>Increase a Matching?</a:t>
            </a:r>
            <a:endParaRPr kumimoji="1" lang="zh-CN" alt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336F64-30E6-EE41-AC08-FBB6DD07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Given an augmenting path 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 flip unmatched edges to matched edges</a:t>
            </a:r>
          </a:p>
          <a:p>
            <a:pPr marL="0" indent="0">
              <a:buNone/>
            </a:pP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	- flip matched edges to unmatched edges</a:t>
            </a:r>
          </a:p>
          <a:p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Each augmenting path increases the matching size by 1</a:t>
            </a:r>
          </a:p>
          <a:p>
            <a:pPr marL="0" indent="0">
              <a:buNone/>
            </a:pPr>
            <a:endParaRPr kumimoji="1"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00" lvl="8" indent="0">
              <a:buNone/>
            </a:pPr>
            <a:endParaRPr kumimoji="1"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kumimoji="1"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B5B05-3C81-D142-A39B-04ED2F0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D49B9-F9C9-8A41-9FE2-284E129F6E43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0079182-58ED-9A4E-8F41-C190CA1EF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796" y="3636833"/>
            <a:ext cx="1711751" cy="12918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05EC7E6-B239-F244-A2D8-81D227C3391E}"/>
                  </a:ext>
                </a:extLst>
              </p:cNvPr>
              <p:cNvSpPr txBox="1"/>
              <p:nvPr/>
            </p:nvSpPr>
            <p:spPr>
              <a:xfrm>
                <a:off x="1814125" y="5020717"/>
                <a:ext cx="214909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={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1,2</m:t>
                          </m:r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(3,4)}</m:t>
                      </m:r>
                    </m:oMath>
                  </m:oMathPara>
                </a14:m>
                <a:endParaRPr kumimoji="1"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05EC7E6-B239-F244-A2D8-81D227C339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125" y="5020717"/>
                <a:ext cx="2149092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E9F38173-5CFA-D941-BF5D-6EA965454D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0124" y="3636833"/>
            <a:ext cx="1711751" cy="12918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F3CB980-8AF8-0B47-99FA-287AEBF0D54C}"/>
                  </a:ext>
                </a:extLst>
              </p:cNvPr>
              <p:cNvSpPr txBox="1"/>
              <p:nvPr/>
            </p:nvSpPr>
            <p:spPr>
              <a:xfrm>
                <a:off x="4980477" y="5020717"/>
                <a:ext cx="223104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An augmenting path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(0, 1, 2, 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3,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4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5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kumimoji="1"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F3CB980-8AF8-0B47-99FA-287AEBF0D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477" y="5020717"/>
                <a:ext cx="2231043" cy="646331"/>
              </a:xfrm>
              <a:prstGeom prst="rect">
                <a:avLst/>
              </a:prstGeom>
              <a:blipFill>
                <a:blip r:embed="rId7"/>
                <a:stretch>
                  <a:fillRect l="-2273" t="-3846" r="-2273" b="-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F509D107-1A17-B642-9E00-E8B7F61BDDB8}"/>
              </a:ext>
            </a:extLst>
          </p:cNvPr>
          <p:cNvCxnSpPr/>
          <p:nvPr/>
        </p:nvCxnSpPr>
        <p:spPr>
          <a:xfrm>
            <a:off x="7211520" y="4239491"/>
            <a:ext cx="89338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75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2871</TotalTime>
  <Words>1813</Words>
  <Application>Microsoft Macintosh PowerPoint</Application>
  <PresentationFormat>宽屏</PresentationFormat>
  <Paragraphs>501</Paragraphs>
  <Slides>52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52</vt:i4>
      </vt:variant>
    </vt:vector>
  </HeadingPairs>
  <TitlesOfParts>
    <vt:vector size="61" baseType="lpstr">
      <vt:lpstr>等线</vt:lpstr>
      <vt:lpstr>等线 Light</vt:lpstr>
      <vt:lpstr>Arial</vt:lpstr>
      <vt:lpstr>Calibri</vt:lpstr>
      <vt:lpstr>Calibri Light</vt:lpstr>
      <vt:lpstr>Cambria Math</vt:lpstr>
      <vt:lpstr>Spencer</vt:lpstr>
      <vt:lpstr>Office 主题​​</vt:lpstr>
      <vt:lpstr>Office 2013 - 2022 Theme</vt:lpstr>
      <vt:lpstr>X-Blossom: Massive Parallelization of Graph Maximum Matching</vt:lpstr>
      <vt:lpstr>Matching</vt:lpstr>
      <vt:lpstr>Maximum Matching</vt:lpstr>
      <vt:lpstr>Applications of Maximum Matching</vt:lpstr>
      <vt:lpstr>Applications of Maximum Matching</vt:lpstr>
      <vt:lpstr>Applications of Maximum Matching</vt:lpstr>
      <vt:lpstr>Applications of Maximum Matching</vt:lpstr>
      <vt:lpstr>How to Increase a Matching?</vt:lpstr>
      <vt:lpstr>How to Increase a Matching?</vt:lpstr>
      <vt:lpstr>Find Maximum Matching</vt:lpstr>
      <vt:lpstr>Blossom Algorithm (1965)</vt:lpstr>
      <vt:lpstr>Alternating Tree</vt:lpstr>
      <vt:lpstr>Alternating Tree</vt:lpstr>
      <vt:lpstr>Alternating Tree</vt:lpstr>
      <vt:lpstr>Alternating Tree</vt:lpstr>
      <vt:lpstr>Alternating Tree</vt:lpstr>
      <vt:lpstr>Alternating Tree</vt:lpstr>
      <vt:lpstr>Blossom Algorithm – Execution Pattern </vt:lpstr>
      <vt:lpstr>Blossom Algorithm – Execution Pattern </vt:lpstr>
      <vt:lpstr>Blossom Algorithm – Execution Pattern </vt:lpstr>
      <vt:lpstr>Blossom Algorithm – Execution Pattern </vt:lpstr>
      <vt:lpstr>Blossom Algorithm – Execution Pattern </vt:lpstr>
      <vt:lpstr>Blossom Algorithm – Execution Pattern </vt:lpstr>
      <vt:lpstr>Blossom Algorithm – Execution Pattern </vt:lpstr>
      <vt:lpstr>Blossom Algorithm – Execution Pattern </vt:lpstr>
      <vt:lpstr>Blossom Algorithm – Execution Pattern </vt:lpstr>
      <vt:lpstr>Blossom Algorithm – Execution Pattern </vt:lpstr>
      <vt:lpstr>Blossom Algorithm – Execution Pattern </vt:lpstr>
      <vt:lpstr>Key Challenges in Parallelization</vt:lpstr>
      <vt:lpstr>Insights</vt:lpstr>
      <vt:lpstr>Insights</vt:lpstr>
      <vt:lpstr>Eliminate Recursion</vt:lpstr>
      <vt:lpstr>Eliminate Recursion</vt:lpstr>
      <vt:lpstr>Eliminate Recursion</vt:lpstr>
      <vt:lpstr>Eliminate Recursion</vt:lpstr>
      <vt:lpstr>Eliminate Recursion</vt:lpstr>
      <vt:lpstr>Sequential Recursion-Free Algorithm</vt:lpstr>
      <vt:lpstr>Key Challenges in Parallelization</vt:lpstr>
      <vt:lpstr>Parallel Recursion-Free Algorithm</vt:lpstr>
      <vt:lpstr>Parallel Recursion-Free Algorithm</vt:lpstr>
      <vt:lpstr>Parallel Recursion-Free Algorithm</vt:lpstr>
      <vt:lpstr>Key Challenges in Parallelization</vt:lpstr>
      <vt:lpstr>Skip Alternating Tree</vt:lpstr>
      <vt:lpstr>Experiment Setup</vt:lpstr>
      <vt:lpstr>Experiment Setup</vt:lpstr>
      <vt:lpstr>High Performance of X-Blossom</vt:lpstr>
      <vt:lpstr>Memory Usage of X-Blossom</vt:lpstr>
      <vt:lpstr>High Scalability of X-Blossom</vt:lpstr>
      <vt:lpstr>Conclusion</vt:lpstr>
      <vt:lpstr>PowerPoint 演示文稿</vt:lpstr>
      <vt:lpstr>Image Reference (P4-P6)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X-Blossom: Massive Parallelization of Graph Maximum Matching</dc:title>
  <dc:creator>Fan, Dayi</dc:creator>
  <cp:lastModifiedBy>Fan, Dayi</cp:lastModifiedBy>
  <cp:revision>122</cp:revision>
  <dcterms:created xsi:type="dcterms:W3CDTF">2025-07-30T14:41:39Z</dcterms:created>
  <dcterms:modified xsi:type="dcterms:W3CDTF">2025-08-15T20:05:27Z</dcterms:modified>
</cp:coreProperties>
</file>