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55"/>
  </p:notesMasterIdLst>
  <p:sldIdLst>
    <p:sldId id="693" r:id="rId2"/>
    <p:sldId id="695" r:id="rId3"/>
    <p:sldId id="705" r:id="rId4"/>
    <p:sldId id="706" r:id="rId5"/>
    <p:sldId id="709" r:id="rId6"/>
    <p:sldId id="707" r:id="rId7"/>
    <p:sldId id="711" r:id="rId8"/>
    <p:sldId id="712" r:id="rId9"/>
    <p:sldId id="714" r:id="rId10"/>
    <p:sldId id="715" r:id="rId11"/>
    <p:sldId id="734" r:id="rId12"/>
    <p:sldId id="733" r:id="rId13"/>
    <p:sldId id="718" r:id="rId14"/>
    <p:sldId id="731" r:id="rId15"/>
    <p:sldId id="720" r:id="rId16"/>
    <p:sldId id="721" r:id="rId17"/>
    <p:sldId id="735" r:id="rId18"/>
    <p:sldId id="738" r:id="rId19"/>
    <p:sldId id="736" r:id="rId20"/>
    <p:sldId id="737" r:id="rId21"/>
    <p:sldId id="739" r:id="rId22"/>
    <p:sldId id="744" r:id="rId23"/>
    <p:sldId id="745" r:id="rId24"/>
    <p:sldId id="747" r:id="rId25"/>
    <p:sldId id="746" r:id="rId26"/>
    <p:sldId id="743" r:id="rId27"/>
    <p:sldId id="753" r:id="rId28"/>
    <p:sldId id="759" r:id="rId29"/>
    <p:sldId id="762" r:id="rId30"/>
    <p:sldId id="764" r:id="rId31"/>
    <p:sldId id="763" r:id="rId32"/>
    <p:sldId id="765" r:id="rId33"/>
    <p:sldId id="766" r:id="rId34"/>
    <p:sldId id="768" r:id="rId35"/>
    <p:sldId id="770" r:id="rId36"/>
    <p:sldId id="769" r:id="rId37"/>
    <p:sldId id="771" r:id="rId38"/>
    <p:sldId id="772" r:id="rId39"/>
    <p:sldId id="773" r:id="rId40"/>
    <p:sldId id="774" r:id="rId41"/>
    <p:sldId id="775" r:id="rId42"/>
    <p:sldId id="776" r:id="rId43"/>
    <p:sldId id="777" r:id="rId44"/>
    <p:sldId id="778" r:id="rId45"/>
    <p:sldId id="779" r:id="rId46"/>
    <p:sldId id="780" r:id="rId47"/>
    <p:sldId id="782" r:id="rId48"/>
    <p:sldId id="784" r:id="rId49"/>
    <p:sldId id="783" r:id="rId50"/>
    <p:sldId id="785" r:id="rId51"/>
    <p:sldId id="786" r:id="rId52"/>
    <p:sldId id="790" r:id="rId53"/>
    <p:sldId id="787" r:id="rId5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3A48"/>
    <a:srgbClr val="009E48"/>
    <a:srgbClr val="00B050"/>
    <a:srgbClr val="FF1F5B"/>
    <a:srgbClr val="C00000"/>
    <a:srgbClr val="7030A0"/>
    <a:srgbClr val="1F77B4"/>
    <a:srgbClr val="FF8000"/>
    <a:srgbClr val="6600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524"/>
    <p:restoredTop sz="95964"/>
  </p:normalViewPr>
  <p:slideViewPr>
    <p:cSldViewPr snapToGrid="0" snapToObjects="1">
      <p:cViewPr varScale="1">
        <p:scale>
          <a:sx n="116" d="100"/>
          <a:sy n="116" d="100"/>
        </p:scale>
        <p:origin x="200" y="432"/>
      </p:cViewPr>
      <p:guideLst/>
    </p:cSldViewPr>
  </p:slideViewPr>
  <p:outlineViewPr>
    <p:cViewPr>
      <p:scale>
        <a:sx n="33" d="100"/>
        <a:sy n="33" d="100"/>
      </p:scale>
      <p:origin x="0" y="-260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F3319-7B0F-9447-AFAF-CD9B5730B93A}" type="datetimeFigureOut">
              <a:rPr kumimoji="1" lang="zh-CN" altLang="en-US" smtClean="0"/>
              <a:t>2026/6/23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F0A29-925C-7044-9570-783085BCC70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0968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BFAEC-FDFC-8D2B-E082-FFDFC4121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70DB84-2A29-8608-2290-973021EFCC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9E04BDC-14BA-2694-E1D3-064C8DB4E1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6195BE-3995-5A9E-47F7-DAE146824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62327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7C5DD-862D-F0A6-D238-C7DD7537E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72D6189-EC04-A19C-27B5-7DA69EC73A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38A69C3-2D93-9142-37E0-3ED4CBE5A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1F445B9-89BD-A822-7AFC-58ABAD135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076751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8BE55-A1BC-0BBA-3DAC-CC78B80E9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2078B69-2D99-821D-7774-BCA0AC95F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059C3B3-5422-569A-325B-A94DFB014B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CA5A21-15D5-8329-0EEA-0496DD2D7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01978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F4732-DDE3-AB24-2FAD-589929DAF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2575D34-0907-F09A-2A16-DF4E53C81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9912E26-629A-3B17-5889-2C9BBB602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E7697D-37FF-5D5A-2C6B-90F93A88B2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49835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ECFCE-D83F-C482-FF14-5746514BA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7C703BE-7045-C4A3-E445-1BF2A5E62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347BDC8-ADD3-1971-FE98-6AE5A267D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D9F4B7-B7F9-242E-E8DD-83D0AD3EFE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55439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6B6E-D56A-B1B6-6427-23E5F7B49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68E0D3-39D9-FB97-DC49-902971B4F3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C7ABB02-504C-17D3-A210-21F9FB1DA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ADCEC6-E190-0EC0-F0CD-3CC59CD56B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6431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B6599-9E72-2216-5CF9-F9899CFF4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AEEF4FE-804C-2C0E-5629-3558406BD9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D556888-C27F-CA80-DDE5-8FE10F19C8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F1B42D-D76D-4BC5-FCD7-CB05DEDFA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081699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AE3F4-FFB8-0CF3-48A1-41B1DE7A3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B675FE5-E4EA-C999-2059-7DD0C86A2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9ABCFB5-64FF-B562-C525-F81B739087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5E65A8E-6AE8-FC9D-1ED6-8849AAFFBD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930589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0AFE-4B29-9BED-8841-472F0BDB6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9729F3-53F4-800B-CE44-620FF1544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019CE53-40D6-3535-00ED-75EC39738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D0FB7DB-0798-E9C2-ED51-1338CF9F8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92280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BEBB3-C3DB-3767-49C6-5752750F0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2C3E5C9-6D23-451B-EF77-2AE3E306AE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3B3895E-5602-FB27-8C60-7257EE3A7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73BBEA-3A3A-C439-4B6D-81F3E4DF0B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51406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41A13-1AA5-D976-5F38-96301DDC6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27BA194-5BDB-0EF7-170A-F4F8BF24B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B7C68CD-C16D-70EB-D524-9F96B855C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09722D-2960-36AD-2672-8667F6E4D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4207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0D7D2-F1E9-FF48-8626-E082D1D1F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B20D94F-6C29-08BB-F0CE-255E425961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F870295-ADEE-13F2-B5A5-5CE8202786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35C895-3962-3224-ABB1-7BA3923E4C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414783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66BC8-79AF-A605-426F-DDA3CAC47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CBCF8F4-2701-BECB-FC99-F0F305FBD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B56E2BB-1C19-18FF-2A50-EE453F06A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526BD9-1BA4-2221-C466-DB0E0B9567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39509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AC034-67D3-BE9D-0418-CCE7AB658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791BF21-2FBF-D446-9B38-89A8044B4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BFF541A-DDB0-03A2-9331-572AB4A9A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C406C8-A148-1BB8-88F7-A0CD4E153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275932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0D439-E98B-353F-80B7-734755C00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B496F24-AF05-7BE1-607F-5521AD4D78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727648F-2EBE-9BB7-02A8-0E1A5034C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53E1134-1BF7-227D-6C07-86DA273E1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612649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CE7EE-4AD5-56FA-1197-16BC481C9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DEEE349-3179-354F-B4B1-FB0DC4263C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42B847-8E4F-FFAD-D566-6AEC95F31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FE6594-C8BA-8809-3C85-9DF034CC07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7332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1A2F0-AE0B-60A9-BB6F-01734C29B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897744-3385-C737-1B4B-FBA5C1AA5E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51F7A04-C3F6-1EF4-0E2F-4260B88C34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F4ABB99-51C2-1BBF-F103-2958246F1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9579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D56B1-6477-79D1-3639-F8F03C4E3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0ACA161-7952-5C9F-C8C1-D810414F7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F92887F-E1B0-75A4-B7A7-62C384D926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A4F5A57-D468-053E-F429-E032C1C161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96055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090BE-59A0-07D0-AFBE-93E44BB7A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7821C2E-4220-CF6D-DB3B-51E61207D4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04D9F7C-67CC-E3FA-51D0-7EB6C8141D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88013D-B8D3-111F-9BF8-DA1EC09A3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15672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0BCA9-55D7-CC5E-8265-3094BDB2C1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B58BC20-CA42-2327-915A-25928D16D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A7E6DA4-C3F2-F5AE-F5BD-899B85E0BF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1A3F31-65A2-2071-7E6D-C21B64195D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54608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A86C8-4DD8-291C-F7F0-F7EEE7867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02E2A4-F40F-BBFE-D4F7-ED3A778EAF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B6E9455-562C-BDA6-78AF-54DE829A2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5A3304-10FF-92A1-4761-C0DC289C3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557748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BDA47-9233-8D1E-70BE-61B6A3F5A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A0B71B6-08DA-680F-AABD-731DC1CFDC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07EE223-F4A7-D98D-1D67-BBF15D71B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A94E32B-3D87-C98F-2E1C-5A08EB5871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41365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D1496-4032-2FE4-18DD-B5510ADC0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3C8355E-EF65-AF73-CCBC-F712BE7EA2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B2AEFBE-3BE0-AEF5-8C2D-EE8895F63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0F908E-6431-7B8C-A0D7-4D812337DF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949708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B50B7-7848-3BDD-E126-3DEBC9F2F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A92EA77-75D8-FA3C-B786-435A0AB4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7614A2E-C755-E190-E8A6-A7DE708C4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3174CB-43BA-999B-87FC-0594294D94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930679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3CC0B-EF71-D5D5-DBB2-FEC8689E8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42217D9-4026-00F9-9FED-2B19E0CFB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8635D94-E835-34E0-EF42-72784A088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D56E3F-C4FF-1849-8DA6-FC2FA1247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216112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8B84D-5FB4-7951-E9CD-3A3C7404C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225861A-2B1E-F538-E34C-2C478C03E3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C11BB31-1719-F59B-DC52-D9B47FF92F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D825965-D12D-EB72-5CB3-D3A5EDD19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54233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6830D-017D-2A9D-D42E-FCAC7958D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EBC5239-E20B-BA32-B9CF-910657304E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4C8E0DF3-6296-EA03-8DF9-289065273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3BB8FA-083E-E456-7CDE-B1B1D8E3F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95386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4C895-4A69-82ED-F477-01F7B6964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972BA9A-47D1-04DB-6AC0-5DAD8AA9D8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43F07A6-9570-FA16-A841-AD7EE849F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C9521B-08C7-E3C6-8DA6-F8EDB9FC57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07107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69F45-B155-A6C5-0B61-A58157758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8B8AB10-516A-750F-1740-EBD62E5C8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A470E6-57E1-6750-7A6A-2B25E6C4C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3BB112-5971-BEB7-B94D-F55D2B786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765585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F512A-0742-A4B9-148E-71169D410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3351585-61E7-5F09-CAF1-D8AEAA02ED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D33DE7A-FD31-39E9-6426-84C3153B25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95B028-A2EA-45A1-E547-E1BB2E828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326744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33958-DF67-D5D1-9B89-33F421271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E7FF389-FF76-528D-339F-99A0518C5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2FC128-55C6-2B2C-48D9-763E051FC4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0BD796-F1CA-585F-0EC6-49EFD72961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55208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9BC25-9E64-AAED-DFA7-013F096C8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3A0D09A-13B2-4E5E-5B08-590B3A521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E180B31-1E2F-CC7D-B257-3401F22DF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350BD98-26D9-F6D7-DA64-FE914158E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379694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F97B4-DBA7-B8FB-FBD8-91118506A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63BBAEF-064B-1535-816E-3AB5DF14A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E487223-2403-66E7-AF97-6CCF8543AF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C31432-44EF-AB59-2FE1-C5F827721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74378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A42AA-6EB2-2D58-5064-C885A68DF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C5AF7BD-78E1-B66D-FD51-3BB09AA83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9D217AA-91CD-AF05-7D87-45E629404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BDE3DBA-D863-C674-CD7A-EAB7386E3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25143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D21C1-4642-2AC4-3BB6-C7DA213B2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A8CDD7C-4E15-AF0E-F31F-5951E91D2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8FF92D7-5857-A039-CA10-640AD0A35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B0213F2-C5A8-4C25-FE81-731F27051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252315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E462C-1AA0-7408-912F-832B6B8F9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7F34FB4-3238-224F-9976-A246BD3A7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306E988-2EBA-F04F-D646-4392FE842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B16E09E-B996-DD4D-9128-E9576B1919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4615926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AB891-B885-47E8-131D-DFD3E2891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FB4B198-D10D-4CAA-6904-24AD7CEEDF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5C842A8-6787-8F03-F199-2C555A06B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99297C4-C9D2-346D-9D4B-D305DD3BD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916546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27890-D536-64C8-1C54-3C0D1E432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A46AE15-6B69-9121-1E97-F8B1875E58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5C37A98-D67F-536F-1CCE-FC6B58E36E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AFAA21-00AF-7718-58DB-B3B0FCFC0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241388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7B981-5CC7-0CCF-43C3-A73B1F057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DA54AD4-E8D7-66CB-6B46-FBF650DB73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CFB11AD-4C20-23FC-3040-8AE48080D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ED8BEF5-1F6B-E9B5-613E-9634E4AE9B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366714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2C8EA-A57B-6A2A-5BAD-7A4652B4B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750731A-3A4F-A4F9-04BF-F9C4A65FF0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A04CBDF-7B57-7B97-98B9-B4F7A64ED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D18514B-1675-D621-4CE6-542224F926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25304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546B2-0D8A-3B96-C9D2-2D7C85153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B50AA14-90D7-4145-EB4A-A8F4B2648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65F81BC-FF5E-AC87-0E55-84C8FD903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E94AF2-9FF3-8B41-EBDF-0F02878C37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585892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DBEA3-4179-AA96-A9B9-DD9051812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929EE1C-04B9-3E2E-7A73-332FF70A31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02FBCBB-B7E1-D179-92A8-CB5240DAF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462C3C-C808-E99F-245B-34709BDCD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6643667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D5BC2-AB85-8184-E89E-CB9529555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9502D3E-5C11-1B94-006E-2616B3466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92DF435-87A5-2CE1-4AB6-8B4F6FC891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B0E9A77-42AC-A8EB-EDDE-35CFC51D2F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895343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3A862-AC83-4724-76C4-8F2058239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9233A44-7EA2-EE97-C576-1EF698FBC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F8E6F60-B9BE-8AE3-17E9-04BCEEED7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6AE846-B3C4-FF29-FE50-DB51A2925A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33118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64B26-E831-15CE-67A0-0DF6B24F1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9C589CF9-9B25-F915-B51A-B477371B4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AE48758-DCA1-970A-178B-FB0BF43B1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880F349-04CB-1E7B-6564-569F122CE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0967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D5F9B-99E0-6C6D-60A4-FB574B211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2E577CA-B2AC-3628-06D1-061DF335F6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2C48201-C325-DC27-998B-68260930E0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0368664-0CA8-4F6E-8610-E0A54388C7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165054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97D7F-F8BA-06CA-E485-5DD405734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2B84A08-799D-8666-5C1A-C974E98C88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2521573-C79F-990F-6460-5A83BFE28D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625D880-176A-119E-3A76-47C72A372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22654582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0220A-AF37-9321-E2CF-6A1E2D0D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0421831-1372-3CE9-C4E3-6ABA3462B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4E4F789-553F-8791-1606-7B0AF4FAA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As data scales in modern applications and the demand for real-time processing intensifies, parallel computing solutions have become more and more important. A wide range of real-world applications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 (正文 CS 字体)"/>
              </a:rPr>
              <a:t> </a:t>
            </a:r>
            <a:r>
              <a:rPr lang="en-US" altLang="zh-CN" sz="1800" kern="0" dirty="0">
                <a:solidFill>
                  <a:srgbClr val="212121"/>
                </a:solidFill>
                <a:effectLst/>
                <a:latin typeface="Spencer" panose="020F05040303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rely on irregular datacentric algorithms. But developing efficient parallel frameworks for such computations is challenging and requires advances in both algorithm design and hardware implementation.</a:t>
            </a:r>
            <a:endParaRPr lang="zh-CN" altLang="zh-CN" sz="1800" kern="100" dirty="0">
              <a:effectLst/>
              <a:latin typeface="Spencer" panose="020F0504030302020204" pitchFamily="34" charset="0"/>
              <a:ea typeface="DengXian" panose="02010600030101010101" pitchFamily="2" charset="-122"/>
              <a:cs typeface="Times New Roman (正文 CS 字体)"/>
            </a:endParaRPr>
          </a:p>
          <a:p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6111B2-A664-861E-34B1-73663B8042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66394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3998C-8F74-6F0E-4475-F26673560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57FD8C6-1078-27C8-6498-D1D361040F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AAA4B53-3C2B-1189-2905-D33AB6B7E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996C5C5-991E-2C4D-B84B-E098BD3B24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377104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7D73F-F01E-A168-0981-97DA6DD80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BF39CCD-B8A6-CABF-CAFD-BD5631A11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4B34459-78CF-0EC5-D6D6-A8C380F37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AC59C6-A5F6-7181-E09D-8F131C7DF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1907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69EF-D3EA-7F9C-C421-9A4E70A45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D0651AC-F5C1-1F04-95CA-3296F9FEF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151D782-9C1A-0753-2680-8DD4BA0FF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AE5B3E-A0E5-DD42-6602-E654C5984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43365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B217F-3E40-76A0-1CC3-F81C1038F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8D4D885-7D25-7C86-CED6-07997295E0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5E8513F7-B589-690B-2633-A47A031D9B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800" dirty="0"/>
              <a:t>In distributed ML training, communication is often a bottleneck. When workers need to exchange gradients, parameters, or data shards, each worker may only participate in one high-bandwidth transfer at a time. We can model workers as vertices and pending transfers as edges. A matching gives a set of transfers that can run simultaneously without endpoint conflicts, and a maximum matching maximizes the number of concurrent transfers in each scheduling round.</a:t>
            </a:r>
            <a:endParaRPr kumimoji="1"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8636F2-3961-AFB2-2275-ECCD09571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F0A29-925C-7044-9570-783085BCC709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9743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9B91-F6BE-E848-94C4-B611EAA7039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01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CA66A-DEED-5A49-AFFB-28789C4CD479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1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65808-F185-BD4E-B51F-6F7FECCDCBA9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40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DD3DD8-50D6-2C12-FDB2-0433984C732B}"/>
              </a:ext>
            </a:extLst>
          </p:cNvPr>
          <p:cNvSpPr/>
          <p:nvPr userDrawn="1"/>
        </p:nvSpPr>
        <p:spPr bwMode="auto">
          <a:xfrm>
            <a:off x="-1" y="0"/>
            <a:ext cx="12192001" cy="951614"/>
          </a:xfrm>
          <a:prstGeom prst="rect">
            <a:avLst/>
          </a:prstGeom>
          <a:solidFill>
            <a:srgbClr val="9D001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1D950-38BB-7647-B735-B8563C15F276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3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9BC4-2BDB-B14F-A1E6-59AFAE6B3F2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0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CCA53-D001-2346-9658-98866F3EFB11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19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72C90-2A8E-2147-9A87-23594CAB7316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25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7BE59-4A1A-D846-8274-5D3434435D75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9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05F2F-8384-BD4C-BE6B-E07536CB5BA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304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B45A-1048-354E-A703-D2E87A710270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67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A44F6-B6F4-4342-9F91-CC1F0E0327F0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02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150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043610"/>
            <a:ext cx="10515600" cy="51333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06657-978F-DC4F-B597-5EAA174BC507}" type="datetime1">
              <a:rPr lang="zh-CN" altLang="en-US" smtClean="0"/>
              <a:t>2026/6/23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D49B9-F9C9-8A41-9FE2-284E129F6E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7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1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4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95.png"/><Relationship Id="rId4" Type="http://schemas.openxmlformats.org/officeDocument/2006/relationships/image" Target="../media/image3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95.png"/><Relationship Id="rId4" Type="http://schemas.openxmlformats.org/officeDocument/2006/relationships/image" Target="../media/image39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49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01.png"/><Relationship Id="rId7" Type="http://schemas.openxmlformats.org/officeDocument/2006/relationships/image" Target="../media/image51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emf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55.png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45F2A-47FB-455D-9740-A0D5E9D85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X-Blossom thumbnail">
            <a:extLst>
              <a:ext uri="{FF2B5EF4-FFF2-40B4-BE49-F238E27FC236}">
                <a16:creationId xmlns:a16="http://schemas.microsoft.com/office/drawing/2014/main" id="{EA54EB7E-3566-710A-8227-0542A5F91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557079"/>
            <a:ext cx="1743841" cy="1743841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BA0147D-B751-1143-4C82-252FBCFD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X-Blossom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7A12199-2FE7-F3C0-1D39-F5DD4444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0DC2C99-9503-0C29-D33E-F65F7C38E7E0}"/>
              </a:ext>
            </a:extLst>
          </p:cNvPr>
          <p:cNvSpPr/>
          <p:nvPr/>
        </p:nvSpPr>
        <p:spPr>
          <a:xfrm>
            <a:off x="5330536" y="3751118"/>
            <a:ext cx="1361209" cy="97674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46397718-EF39-883F-682A-7A843184C171}"/>
              </a:ext>
            </a:extLst>
          </p:cNvPr>
          <p:cNvSpPr txBox="1">
            <a:spLocks/>
          </p:cNvSpPr>
          <p:nvPr/>
        </p:nvSpPr>
        <p:spPr>
          <a:xfrm>
            <a:off x="3238051" y="2235200"/>
            <a:ext cx="895394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800" b="0" dirty="0">
                <a:solidFill>
                  <a:schemeClr val="tx1"/>
                </a:solidFill>
                <a:latin typeface="DM Sans 14pt" pitchFamily="2" charset="0"/>
                <a:cs typeface="Arial" panose="020B0604020202020204" pitchFamily="34" charset="0"/>
              </a:rPr>
              <a:t>Massive Parallelization of Maximum Matching</a:t>
            </a:r>
            <a:endParaRPr kumimoji="1" lang="zh-CN" altLang="en-US" sz="2800" b="0" dirty="0">
              <a:solidFill>
                <a:schemeClr val="tx1"/>
              </a:solidFill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860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17778-67A0-C735-7A9D-13063B260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A764388-9E74-6DAC-C1FF-F4786998A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D92280F-E735-D4D8-8DA2-6B2CF9645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0C988A-284C-7494-296C-EE79BC9B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A32668AF-4C54-CFD9-1A7B-E01940D38FDD}"/>
              </a:ext>
            </a:extLst>
          </p:cNvPr>
          <p:cNvCxnSpPr>
            <a:cxnSpLocks/>
          </p:cNvCxnSpPr>
          <p:nvPr/>
        </p:nvCxnSpPr>
        <p:spPr>
          <a:xfrm>
            <a:off x="971550" y="3927787"/>
            <a:ext cx="10248900" cy="6673"/>
          </a:xfrm>
          <a:prstGeom prst="line">
            <a:avLst/>
          </a:prstGeom>
          <a:ln w="25400"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342D582C-670F-DEDE-5A9D-49F89390E1C9}"/>
              </a:ext>
            </a:extLst>
          </p:cNvPr>
          <p:cNvCxnSpPr>
            <a:cxnSpLocks/>
          </p:cNvCxnSpPr>
          <p:nvPr/>
        </p:nvCxnSpPr>
        <p:spPr>
          <a:xfrm>
            <a:off x="2570613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F86F1EA4-340E-F8F6-88AE-629CC097908F}"/>
              </a:ext>
            </a:extLst>
          </p:cNvPr>
          <p:cNvCxnSpPr>
            <a:cxnSpLocks/>
          </p:cNvCxnSpPr>
          <p:nvPr/>
        </p:nvCxnSpPr>
        <p:spPr>
          <a:xfrm>
            <a:off x="5665620" y="3136215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7265E111-8A33-C15B-2A0B-B71B35E690B9}"/>
              </a:ext>
            </a:extLst>
          </p:cNvPr>
          <p:cNvSpPr txBox="1"/>
          <p:nvPr/>
        </p:nvSpPr>
        <p:spPr>
          <a:xfrm>
            <a:off x="1409419" y="2036513"/>
            <a:ext cx="2322388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endParaRPr kumimoji="1" lang="en-US" altLang="zh-CN" sz="1800" dirty="0">
              <a:latin typeface="DM Sans 14pt" pitchFamily="2" charset="0"/>
              <a:cs typeface="Arial" panose="020B0604020202020204" pitchFamily="34" charset="0"/>
            </a:endParaRPr>
          </a:p>
          <a:p>
            <a:pPr algn="ctr">
              <a:spcAft>
                <a:spcPts val="500"/>
              </a:spcAft>
            </a:pP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1957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Berge’s Theorem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A9CDE04-C12E-1184-A770-8FB96326C628}"/>
                  </a:ext>
                </a:extLst>
              </p:cNvPr>
              <p:cNvSpPr txBox="1"/>
              <p:nvPr/>
            </p:nvSpPr>
            <p:spPr>
              <a:xfrm>
                <a:off x="4504426" y="2036513"/>
                <a:ext cx="2322388" cy="11393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sz="1800" dirty="0">
                    <a:latin typeface="DM Sans 14pt" pitchFamily="2" charset="0"/>
                    <a:cs typeface="Arial" panose="020B0604020202020204" pitchFamily="34" charset="0"/>
                  </a:rPr>
                  <a:t>1965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Jack Edmonds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A9CDE04-C12E-1184-A770-8FB96326C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4426" y="2036513"/>
                <a:ext cx="2322388" cy="1139351"/>
              </a:xfrm>
              <a:prstGeom prst="rect">
                <a:avLst/>
              </a:prstGeom>
              <a:blipFill>
                <a:blip r:embed="rId3"/>
                <a:stretch>
                  <a:fillRect t="-21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091EC553-4786-D80B-05EA-077B6DAB352B}"/>
                  </a:ext>
                </a:extLst>
              </p:cNvPr>
              <p:cNvSpPr txBox="1"/>
              <p:nvPr/>
            </p:nvSpPr>
            <p:spPr>
              <a:xfrm>
                <a:off x="7599434" y="2036513"/>
                <a:ext cx="3227312" cy="11464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2015</a:t>
                </a:r>
              </a:p>
              <a:p>
                <a:pPr algn="ctr">
                  <a:spcAft>
                    <a:spcPts val="500"/>
                  </a:spcAft>
                </a:pPr>
                <a:r>
                  <a:rPr kumimoji="1" lang="en-US" altLang="zh-CN" dirty="0">
                    <a:latin typeface="DM Sans 14pt" pitchFamily="2" charset="0"/>
                    <a:cs typeface="Arial" panose="020B0604020202020204" pitchFamily="34" charset="0"/>
                  </a:rPr>
                  <a:t>Norbert Blum</a:t>
                </a:r>
              </a:p>
              <a:p>
                <a:pPr>
                  <a:spcAft>
                    <a:spcPts val="5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𝑂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</m:rad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𝑉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091EC553-4786-D80B-05EA-077B6DAB3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434" y="2036513"/>
                <a:ext cx="3227312" cy="1146468"/>
              </a:xfrm>
              <a:prstGeom prst="rect">
                <a:avLst/>
              </a:prstGeom>
              <a:blipFill>
                <a:blip r:embed="rId4"/>
                <a:stretch>
                  <a:fillRect t="-21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F6181728-F616-48F9-38E3-1BD54FB45E20}"/>
              </a:ext>
            </a:extLst>
          </p:cNvPr>
          <p:cNvCxnSpPr>
            <a:cxnSpLocks/>
          </p:cNvCxnSpPr>
          <p:nvPr/>
        </p:nvCxnSpPr>
        <p:spPr>
          <a:xfrm>
            <a:off x="9213090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文本框 32">
            <a:extLst>
              <a:ext uri="{FF2B5EF4-FFF2-40B4-BE49-F238E27FC236}">
                <a16:creationId xmlns:a16="http://schemas.microsoft.com/office/drawing/2014/main" id="{EF332892-5DF4-C8CC-0AEC-3895A63EDF1D}"/>
              </a:ext>
            </a:extLst>
          </p:cNvPr>
          <p:cNvSpPr txBox="1"/>
          <p:nvPr/>
        </p:nvSpPr>
        <p:spPr>
          <a:xfrm>
            <a:off x="3153632" y="4246126"/>
            <a:ext cx="5023976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Blossom</a:t>
            </a:r>
            <a:r>
              <a:rPr kumimoji="1" lang="zh-CN" altLang="en-US" sz="18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lgorithm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Fi</a:t>
            </a: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rst polynomial-time solution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(The most widely-used)</a:t>
            </a: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FF95B6C0-D0A7-6147-7A8E-388E3D5D2F81}"/>
              </a:ext>
            </a:extLst>
          </p:cNvPr>
          <p:cNvSpPr/>
          <p:nvPr/>
        </p:nvSpPr>
        <p:spPr>
          <a:xfrm>
            <a:off x="3937377" y="4071620"/>
            <a:ext cx="3467100" cy="1431161"/>
          </a:xfrm>
          <a:prstGeom prst="ellipse">
            <a:avLst/>
          </a:prstGeom>
          <a:noFill/>
          <a:ln w="19050"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B23A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41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A712E-B0A1-0140-0A8B-5A42323C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571B92B9-ACC9-AECF-7DD4-0C4584F482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468"/>
          <a:stretch>
            <a:fillRect/>
          </a:stretch>
        </p:blipFill>
        <p:spPr>
          <a:xfrm>
            <a:off x="2938797" y="3041837"/>
            <a:ext cx="4890794" cy="262388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BA3B215-F933-67DC-2F3C-F5EB59ADE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A45D3C-E621-8F9F-DE36-A53E00A3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1C24728-BD6D-0F5C-0AED-9ABA38D75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4896" y="4074845"/>
            <a:ext cx="4464422" cy="216310"/>
          </a:xfrm>
          <a:prstGeom prst="rect">
            <a:avLst/>
          </a:prstGeom>
        </p:spPr>
      </p:pic>
      <p:sp>
        <p:nvSpPr>
          <p:cNvPr id="29" name="圆角矩形 28">
            <a:extLst>
              <a:ext uri="{FF2B5EF4-FFF2-40B4-BE49-F238E27FC236}">
                <a16:creationId xmlns:a16="http://schemas.microsoft.com/office/drawing/2014/main" id="{04A4FF5A-78F5-2762-1E4B-B44AB8E57D4F}"/>
              </a:ext>
            </a:extLst>
          </p:cNvPr>
          <p:cNvSpPr/>
          <p:nvPr/>
        </p:nvSpPr>
        <p:spPr>
          <a:xfrm>
            <a:off x="3898876" y="4286537"/>
            <a:ext cx="2291335" cy="216310"/>
          </a:xfrm>
          <a:prstGeom prst="round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F2EBE99F-FE8F-48BF-2371-5ECA1D718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301" y="5038967"/>
            <a:ext cx="2547017" cy="290738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6591E7C-7119-FC5B-1711-4C1312624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881" y="4684929"/>
            <a:ext cx="4264437" cy="290738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1B41E6ED-D675-85EB-957F-F370B3E8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– repeatedly find an augmenting path and increase the matching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03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23D36-9CA7-A366-6CC8-4C524F6AF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708933-3416-92AE-48F3-4AC43C1FF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Alternating tree: rooted at an unmatched vertex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grows by 1 unmatched edge + 1 matched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edge at each step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BC28DFD2-C1AC-E931-F374-9A3CD7A564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40" b="9240"/>
          <a:stretch>
            <a:fillRect/>
          </a:stretch>
        </p:blipFill>
        <p:spPr>
          <a:xfrm>
            <a:off x="1783201" y="3908125"/>
            <a:ext cx="1542415" cy="138848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F26EA67-D438-8BAC-9021-393FCE4E21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26679" y="3767759"/>
            <a:ext cx="5885180" cy="159740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14ADF99-BCC9-CB69-73CD-E9DDE9F35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50D4E8D-D60E-CA93-D5FE-B6974D41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B100979-9E38-F437-50AB-9ACF812B9B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5325" y="3912913"/>
            <a:ext cx="1590253" cy="881734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593EB695-F448-1E1D-715D-4349F59C0D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000" y="4124668"/>
            <a:ext cx="2413000" cy="881735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id="{155E15BB-0040-AE83-D645-890FB66704EF}"/>
              </a:ext>
            </a:extLst>
          </p:cNvPr>
          <p:cNvSpPr>
            <a:spLocks/>
          </p:cNvSpPr>
          <p:nvPr/>
        </p:nvSpPr>
        <p:spPr>
          <a:xfrm>
            <a:off x="1787796" y="4115581"/>
            <a:ext cx="324000" cy="324000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n w="6350"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B94197D-B763-47D7-B330-87D1BE4ABF4C}"/>
              </a:ext>
            </a:extLst>
          </p:cNvPr>
          <p:cNvSpPr>
            <a:spLocks/>
          </p:cNvSpPr>
          <p:nvPr/>
        </p:nvSpPr>
        <p:spPr>
          <a:xfrm>
            <a:off x="1784566" y="4708675"/>
            <a:ext cx="324000" cy="324000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n w="6350">
                <a:solidFill>
                  <a:schemeClr val="tx1"/>
                </a:solidFill>
                <a:prstDash val="sysDot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15036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03C32-88D2-B1BD-40F0-83481D6A6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FBECFF3-3208-2932-E1AF-78480F20E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from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different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trees,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17B43E0-103A-7CD5-60C3-C181ACC0E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26680" y="3766921"/>
            <a:ext cx="5923788" cy="158826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21B03A4-2244-1F1D-D8A7-9EDA0934F6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40" b="9240"/>
          <a:stretch>
            <a:fillRect/>
          </a:stretch>
        </p:blipFill>
        <p:spPr>
          <a:xfrm>
            <a:off x="1783201" y="3908125"/>
            <a:ext cx="1542415" cy="138848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93C0F55-3E5F-8B52-1A22-2F4BEC2F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4D3CA57-43F6-CBB5-31CA-84DC26F0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19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EB1BD-B1B8-32E0-2798-ED1BF2347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2E25DF-435C-0D79-0B74-77A7F6C6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from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different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trees,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087489A-443E-3C53-47F5-32D500FB5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333" y="3895304"/>
            <a:ext cx="1540764" cy="149796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4D00127F-164B-C2FD-FA54-0AFD961F1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EAFC0A0-BDC6-2F4C-CCE3-67182774D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62C5405-55A4-B2E1-F953-33E1675D98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26680" y="3766921"/>
            <a:ext cx="5923788" cy="158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27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31BD7-A7EC-C392-42F9-E0C2663ED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A2B307-D468-005E-0F73-362F8D67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from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different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trees,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B359DE1-4A3A-4553-95D7-726558CBF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680" y="3764522"/>
            <a:ext cx="5902960" cy="160223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FA0DAEA-8CC2-3684-1B5A-808BE31E4B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333" y="3895304"/>
            <a:ext cx="1540764" cy="1497965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571965D-9E75-30A0-BD9D-1672F7CE4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D19223-D303-16C9-7339-DD23DB22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029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2D182-B369-2D16-B629-137EB283B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786BD18-9EC5-E6DB-785E-0DAD7A55C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from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different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trees,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 	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an augmenting path is formed</a:t>
            </a: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015E55C-9893-9899-AC1F-89F0293EE9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26680" y="3764522"/>
            <a:ext cx="5902960" cy="16022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50E2B69-58D6-7379-2A54-4484852EC0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783336" y="3893484"/>
            <a:ext cx="1537970" cy="153797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971A689-97B0-7D00-31B7-F9CC1C805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600319-1547-AEDF-12D8-4B541DEA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59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04E7D-0960-47CA-EBDC-E6B249314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E39135-307B-6639-A7EC-43F9683AE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60FA539-338F-0449-70F1-B3914AE1F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03" y="3857272"/>
            <a:ext cx="4044797" cy="1516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9EDA397-6493-7555-13C5-324B716617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405" y="3811460"/>
            <a:ext cx="1416304" cy="174955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5498BDC3-AC2F-8132-C3D6-6167E82BF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CF4D0D-1D7A-0790-C58E-52FA4C041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10C81FA-A1E8-5EA0-CE82-82EF6980B8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550" y="3924300"/>
            <a:ext cx="2336800" cy="122251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17C1A4BC-3DA0-A1C4-2720-165929A24623}"/>
              </a:ext>
            </a:extLst>
          </p:cNvPr>
          <p:cNvSpPr>
            <a:spLocks/>
          </p:cNvSpPr>
          <p:nvPr/>
        </p:nvSpPr>
        <p:spPr>
          <a:xfrm>
            <a:off x="1876696" y="4350531"/>
            <a:ext cx="324000" cy="324000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n w="6350">
                <a:solidFill>
                  <a:schemeClr val="tx1"/>
                </a:solidFill>
                <a:prstDash val="sysDot"/>
              </a:ln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0FCCBCA-402C-23FA-A214-62C87AE867DE}"/>
              </a:ext>
            </a:extLst>
          </p:cNvPr>
          <p:cNvSpPr>
            <a:spLocks/>
          </p:cNvSpPr>
          <p:nvPr/>
        </p:nvSpPr>
        <p:spPr>
          <a:xfrm>
            <a:off x="1873466" y="4905525"/>
            <a:ext cx="324000" cy="324000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n w="6350">
                <a:solidFill>
                  <a:schemeClr val="tx1"/>
                </a:solidFill>
                <a:prstDash val="sysDot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8180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607F6-1BC4-192B-ECCE-D9D3066AF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89DC415-97E3-47AF-3F9B-7FF16FD38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15774DB-4D53-20F2-8D2F-EEE0DE4D6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0405" y="3811460"/>
            <a:ext cx="1416558" cy="18028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14F8E84-5282-EEA6-5AAD-3071BE134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303" y="3857272"/>
            <a:ext cx="4044797" cy="151679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CB29527-63DB-D7FA-E128-95B958734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B179E1B-D8E3-2BE8-B48C-5C355ED95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259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189F9-4B08-0E54-053F-AE038DC09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ADE3CE2-5AEA-2A55-8454-E3B6DA62B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02" y="3669138"/>
            <a:ext cx="4053840" cy="1792224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ABCE71-07C3-F3E1-577A-1DA869FF3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in the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same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tree, </a:t>
            </a:r>
          </a:p>
          <a:p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F95DAC5-A75B-8229-58B3-BD8CE286A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405" y="3811460"/>
            <a:ext cx="1416558" cy="1802892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9E0F152-7DAA-A726-F48C-3DBBEC6ED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9DD6C48-9883-9C3C-5B57-68A957724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51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9EBD1-465A-EF80-483E-C27E4B9A3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222B9AF-F218-AF3D-A734-634D006A0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Matching: a set of edges with no shared vertices</a:t>
            </a:r>
          </a:p>
          <a:p>
            <a:pPr>
              <a:buClr>
                <a:schemeClr val="bg1"/>
              </a:buClr>
              <a:buFont typeface="Wingdings" pitchFamily="2" charset="2"/>
              <a:buChar char="p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Maximum Matching: a matching that contains the largest possible number of edges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8CBD898-DDC3-569A-470D-CD28387C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9AC9494-DA88-22A6-AD3A-7362CAF5B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453BA7EF-8B2F-0A76-1D5C-95489C6F48EA}"/>
              </a:ext>
            </a:extLst>
          </p:cNvPr>
          <p:cNvGrpSpPr/>
          <p:nvPr/>
        </p:nvGrpSpPr>
        <p:grpSpPr>
          <a:xfrm>
            <a:off x="1856364" y="2813216"/>
            <a:ext cx="8571545" cy="2432196"/>
            <a:chOff x="2076475" y="2755659"/>
            <a:chExt cx="8571545" cy="2432196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49AEF19-0C31-15E4-4FA3-59E403024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076475" y="2755659"/>
              <a:ext cx="8039047" cy="223306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03097F88-E2C4-83FF-29F3-F3350D761FD2}"/>
                    </a:ext>
                  </a:extLst>
                </p:cNvPr>
                <p:cNvSpPr txBox="1"/>
                <p:nvPr/>
              </p:nvSpPr>
              <p:spPr>
                <a:xfrm>
                  <a:off x="2309061" y="4787745"/>
                  <a:ext cx="1487687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indent="0" algn="ctr">
                    <a:buNone/>
                  </a:pPr>
                  <a:r>
                    <a:rPr kumimoji="1" lang="en-US" altLang="zh-CN" dirty="0">
                      <a:latin typeface="DM Sans 14pt" pitchFamily="2" charset="0"/>
                      <a:cs typeface="Arial" panose="020B0604020202020204" pitchFamily="34" charset="0"/>
                    </a:rPr>
                    <a:t>Graph</a:t>
                  </a:r>
                  <a:r>
                    <a:rPr kumimoji="1" lang="en-US" altLang="zh-CN" sz="2000" b="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𝐺</m:t>
                      </m:r>
                    </m:oMath>
                  </a14:m>
                  <a:endPara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7" name="文本框 6">
                  <a:extLst>
                    <a:ext uri="{FF2B5EF4-FFF2-40B4-BE49-F238E27FC236}">
                      <a16:creationId xmlns:a16="http://schemas.microsoft.com/office/drawing/2014/main" id="{03097F88-E2C4-83FF-29F3-F3350D761F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9061" y="4787745"/>
                  <a:ext cx="1487687" cy="400110"/>
                </a:xfrm>
                <a:prstGeom prst="rect">
                  <a:avLst/>
                </a:prstGeom>
                <a:blipFill>
                  <a:blip r:embed="rId4"/>
                  <a:stretch>
                    <a:fillRect b="-25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74DA4441-1895-BA16-F7BF-84B5751E7511}"/>
                    </a:ext>
                  </a:extLst>
                </p:cNvPr>
                <p:cNvSpPr txBox="1"/>
                <p:nvPr/>
              </p:nvSpPr>
              <p:spPr>
                <a:xfrm>
                  <a:off x="4930662" y="4787745"/>
                  <a:ext cx="2238828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indent="0" algn="ctr">
                    <a:buNone/>
                  </a:pPr>
                  <a:r>
                    <a:rPr kumimoji="1" lang="en-US" altLang="zh-CN" dirty="0">
                      <a:latin typeface="DM Sans 14pt" pitchFamily="2" charset="0"/>
                      <a:cs typeface="Arial" panose="020B0604020202020204" pitchFamily="34" charset="0"/>
                    </a:rPr>
                    <a:t>A valid matching</a:t>
                  </a:r>
                  <a:r>
                    <a:rPr kumimoji="1" lang="en-US" altLang="zh-CN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kumimoji="1" lang="en-US" altLang="zh-CN" sz="1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</m:oMath>
                  </a14:m>
                  <a:endParaRPr kumimoji="1" lang="en-US" altLang="zh-CN" sz="18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74DA4441-1895-BA16-F7BF-84B5751E75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0662" y="4787745"/>
                  <a:ext cx="2238828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1695" t="-3333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91B001C5-9FA5-5175-E7D1-D1F97F565AD8}"/>
                    </a:ext>
                  </a:extLst>
                </p:cNvPr>
                <p:cNvSpPr txBox="1"/>
                <p:nvPr/>
              </p:nvSpPr>
              <p:spPr>
                <a:xfrm>
                  <a:off x="7766803" y="4803134"/>
                  <a:ext cx="288121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1" lang="en-US" altLang="zh-CN" dirty="0">
                      <a:latin typeface="DM Sans 14pt" pitchFamily="2" charset="0"/>
                      <a:cs typeface="Arial" panose="020B0604020202020204" pitchFamily="34" charset="0"/>
                    </a:rPr>
                    <a:t>A maximum matching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  <m:sup>
                          <m:r>
                            <a:rPr kumimoji="1" lang="en-US" altLang="zh-CN" sz="1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</m:oMath>
                  </a14:m>
                  <a:endParaRPr kumimoji="1" lang="en-US" altLang="zh-CN" sz="18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文本框 8">
                  <a:extLst>
                    <a:ext uri="{FF2B5EF4-FFF2-40B4-BE49-F238E27FC236}">
                      <a16:creationId xmlns:a16="http://schemas.microsoft.com/office/drawing/2014/main" id="{91B001C5-9FA5-5175-E7D1-D1F97F565A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66803" y="4803134"/>
                  <a:ext cx="2881217" cy="369332"/>
                </a:xfrm>
                <a:prstGeom prst="rect">
                  <a:avLst/>
                </a:prstGeom>
                <a:blipFill>
                  <a:blip r:embed="rId6"/>
                  <a:stretch>
                    <a:fillRect l="-877" t="-3333" b="-2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C8E0F0A7-9E07-32C9-A12E-3A8EFFCBAFD0}"/>
              </a:ext>
            </a:extLst>
          </p:cNvPr>
          <p:cNvSpPr/>
          <p:nvPr/>
        </p:nvSpPr>
        <p:spPr>
          <a:xfrm>
            <a:off x="7546693" y="2823141"/>
            <a:ext cx="3058360" cy="2633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260CCA39-4A0D-C03D-5820-129F243C5D4C}"/>
              </a:ext>
            </a:extLst>
          </p:cNvPr>
          <p:cNvSpPr/>
          <p:nvPr/>
        </p:nvSpPr>
        <p:spPr>
          <a:xfrm>
            <a:off x="4448997" y="2823141"/>
            <a:ext cx="3058360" cy="2633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BCB58DE-9C54-B3C8-FF42-835102258ECD}"/>
              </a:ext>
            </a:extLst>
          </p:cNvPr>
          <p:cNvSpPr/>
          <p:nvPr/>
        </p:nvSpPr>
        <p:spPr>
          <a:xfrm>
            <a:off x="1626285" y="2823141"/>
            <a:ext cx="3058360" cy="26338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0FF76CC-96C2-110A-A781-CB213E2767DF}"/>
              </a:ext>
            </a:extLst>
          </p:cNvPr>
          <p:cNvSpPr txBox="1"/>
          <p:nvPr/>
        </p:nvSpPr>
        <p:spPr>
          <a:xfrm>
            <a:off x="8903558" y="6153395"/>
            <a:ext cx="32884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200" dirty="0">
                <a:latin typeface="DM Sans 14pt" pitchFamily="2" charset="0"/>
              </a:rPr>
              <a:t>Red edges are edges in the matching</a:t>
            </a:r>
            <a:endParaRPr kumimoji="1" lang="en-US" altLang="zh-CN" sz="1200" dirty="0"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1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73923-A6AF-D749-8CBB-0369EAD76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8ACF8C77-E89A-9EBD-A676-2F364E6E5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1302" y="3665328"/>
            <a:ext cx="4023360" cy="180213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5E02944-491B-16E2-428D-08C954797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in the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same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tree, an odd cycle forms</a:t>
            </a:r>
          </a:p>
          <a:p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EE8E590-771D-E5EF-3DCB-D01DF8F3A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0405" y="3813986"/>
            <a:ext cx="1416558" cy="1749866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45645AE5-72D7-A4B7-AB9C-CED4D1C0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0BEFDE9-907A-1459-B34A-4BF7201E8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492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8760E-B3FB-A505-29E5-0A2A1B461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8C12F0E-F0E4-6958-B2B6-61E2849AA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If an unmatched edge connects two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even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nodes in the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same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tree, an odd cycle forms</a:t>
            </a:r>
          </a:p>
          <a:p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347F01C-2E7A-202C-5B50-76D7B1521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509" y="3824033"/>
            <a:ext cx="1723517" cy="176555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3185CE1B-6031-0CCE-50E0-919FD5AA9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41E62A0-31BA-6A84-4708-6D23212EE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0508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3968A-000F-F6F8-9712-E61A8AF27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349D719-3ED6-9208-BA41-1D3A4BCA2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Contract this blossom into a super node and generate a new graph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5795E60-A13D-8210-D0BE-C2877C1C01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090" y="4113593"/>
            <a:ext cx="834898" cy="11864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9CD3EB4-9A27-A3D6-8238-3428935BE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509" y="3824033"/>
            <a:ext cx="1723517" cy="176555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A8AAA6E-3064-EB82-AF82-47C48C315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752DC12-A92B-A105-14CD-75E125F89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75D83FE-D585-91BF-7B6C-149B11A4BCDA}"/>
              </a:ext>
            </a:extLst>
          </p:cNvPr>
          <p:cNvSpPr txBox="1"/>
          <p:nvPr/>
        </p:nvSpPr>
        <p:spPr>
          <a:xfrm>
            <a:off x="3502074" y="4284457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62F9B6BC-ECE8-E5FD-F7B2-8958A2B88ECF}"/>
              </a:ext>
            </a:extLst>
          </p:cNvPr>
          <p:cNvCxnSpPr>
            <a:cxnSpLocks/>
          </p:cNvCxnSpPr>
          <p:nvPr/>
        </p:nvCxnSpPr>
        <p:spPr>
          <a:xfrm>
            <a:off x="3622404" y="4572138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28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C4DC9-0341-5661-C9DC-663D46DEA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EDEE8FE-D9DD-A5F0-BFB9-8CC864C29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Find an augmenting path in the new graph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55B9B43-E7A2-93F1-4822-E300B4155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090" y="4113593"/>
            <a:ext cx="834898" cy="118643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CD344083-26C0-B6A9-D05D-EB5A82CD1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509" y="3824033"/>
            <a:ext cx="1723517" cy="176555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A786ED8E-C285-6EF1-2624-8C6EB91A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679951C-72D0-BA63-169E-05227B916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圆角矩形 9">
            <a:extLst>
              <a:ext uri="{FF2B5EF4-FFF2-40B4-BE49-F238E27FC236}">
                <a16:creationId xmlns:a16="http://schemas.microsoft.com/office/drawing/2014/main" id="{0397615B-441B-C1E9-16B9-7DC47491E38D}"/>
              </a:ext>
            </a:extLst>
          </p:cNvPr>
          <p:cNvSpPr/>
          <p:nvPr/>
        </p:nvSpPr>
        <p:spPr>
          <a:xfrm>
            <a:off x="4625109" y="3978394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03F540E-3320-3DFA-A7E6-CCF5DA659ABD}"/>
              </a:ext>
            </a:extLst>
          </p:cNvPr>
          <p:cNvSpPr txBox="1"/>
          <p:nvPr/>
        </p:nvSpPr>
        <p:spPr>
          <a:xfrm>
            <a:off x="3502074" y="4284457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A0C84452-DC5B-D25A-B2F2-4DA6D93D85C2}"/>
              </a:ext>
            </a:extLst>
          </p:cNvPr>
          <p:cNvCxnSpPr>
            <a:cxnSpLocks/>
          </p:cNvCxnSpPr>
          <p:nvPr/>
        </p:nvCxnSpPr>
        <p:spPr>
          <a:xfrm>
            <a:off x="3622404" y="4572138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6ED39E71-B94A-CFB0-53F0-7C19E2D441CF}"/>
              </a:ext>
            </a:extLst>
          </p:cNvPr>
          <p:cNvSpPr txBox="1"/>
          <p:nvPr/>
        </p:nvSpPr>
        <p:spPr>
          <a:xfrm>
            <a:off x="4469154" y="5328866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0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8150D-45BA-05BA-AC3C-6A8327D44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E34C75E-15E3-FFAB-10EA-37925D0D8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Find an augmenting path in the new graph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63502C2-A5E1-DBEF-C11F-64E302C57D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509" y="3824033"/>
            <a:ext cx="1723517" cy="176555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FD01610-7D29-F9B0-AEF9-9374EAA8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BE2835-082D-2DFA-C2B8-9EFD9C5FA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圆角矩形 9">
            <a:extLst>
              <a:ext uri="{FF2B5EF4-FFF2-40B4-BE49-F238E27FC236}">
                <a16:creationId xmlns:a16="http://schemas.microsoft.com/office/drawing/2014/main" id="{01098C39-F176-9855-66E3-AD3C7136BCA7}"/>
              </a:ext>
            </a:extLst>
          </p:cNvPr>
          <p:cNvSpPr/>
          <p:nvPr/>
        </p:nvSpPr>
        <p:spPr>
          <a:xfrm>
            <a:off x="4625109" y="3978394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31C2273-6AA0-EF43-8B07-4D608ACBE4CF}"/>
              </a:ext>
            </a:extLst>
          </p:cNvPr>
          <p:cNvSpPr txBox="1"/>
          <p:nvPr/>
        </p:nvSpPr>
        <p:spPr>
          <a:xfrm>
            <a:off x="3502074" y="4284457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E085024E-3230-AF52-905A-0B53AB9097F3}"/>
              </a:ext>
            </a:extLst>
          </p:cNvPr>
          <p:cNvCxnSpPr>
            <a:cxnSpLocks/>
          </p:cNvCxnSpPr>
          <p:nvPr/>
        </p:nvCxnSpPr>
        <p:spPr>
          <a:xfrm>
            <a:off x="3622404" y="4572138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B50A5955-CF03-19AA-0530-4FC7399AD83F}"/>
              </a:ext>
            </a:extLst>
          </p:cNvPr>
          <p:cNvSpPr txBox="1"/>
          <p:nvPr/>
        </p:nvSpPr>
        <p:spPr>
          <a:xfrm>
            <a:off x="4469154" y="5328866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4F138DB-82B1-A8BB-753C-81F2B0498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0192" y="4119438"/>
            <a:ext cx="849376" cy="12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50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73F16-855A-7512-5421-64EBB8D52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49118BD-C734-A791-515B-93BA468CC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Return the augmenting path from recursion</a:t>
            </a: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C5F049A-9972-89E0-3337-2CBB6CE3B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509" y="3824033"/>
            <a:ext cx="1723517" cy="176555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17CCD97D-E89C-B3F7-2229-96D497823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C4AA37-AF2E-8810-28AB-A2F88886C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圆角矩形 9">
            <a:extLst>
              <a:ext uri="{FF2B5EF4-FFF2-40B4-BE49-F238E27FC236}">
                <a16:creationId xmlns:a16="http://schemas.microsoft.com/office/drawing/2014/main" id="{2B8C847C-9984-70F1-ED63-D839D09F57ED}"/>
              </a:ext>
            </a:extLst>
          </p:cNvPr>
          <p:cNvSpPr/>
          <p:nvPr/>
        </p:nvSpPr>
        <p:spPr>
          <a:xfrm>
            <a:off x="4625109" y="3978394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BE7C52A-0004-98FF-0434-444239E006AB}"/>
              </a:ext>
            </a:extLst>
          </p:cNvPr>
          <p:cNvSpPr txBox="1"/>
          <p:nvPr/>
        </p:nvSpPr>
        <p:spPr>
          <a:xfrm>
            <a:off x="3502074" y="4284457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F36E0224-2495-D150-7DED-F8219D1EBD4F}"/>
              </a:ext>
            </a:extLst>
          </p:cNvPr>
          <p:cNvCxnSpPr>
            <a:cxnSpLocks/>
          </p:cNvCxnSpPr>
          <p:nvPr/>
        </p:nvCxnSpPr>
        <p:spPr>
          <a:xfrm>
            <a:off x="3622404" y="4572138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FD200CCA-12AC-CD98-EC29-698A1462728C}"/>
              </a:ext>
            </a:extLst>
          </p:cNvPr>
          <p:cNvSpPr txBox="1"/>
          <p:nvPr/>
        </p:nvSpPr>
        <p:spPr>
          <a:xfrm>
            <a:off x="4469154" y="5328866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2C1FB80-0BCE-EB2A-5ED5-806FD2125E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0192" y="4119438"/>
            <a:ext cx="849376" cy="120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6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32852-E91A-9480-9A84-FA0520598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70C4D2-972D-9D18-2F1F-2CE18A16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Key idea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Builds alternating trees to find augmenting paths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Handles odd cycles ("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blossoms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") in general graphs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Lift the blossom and restore a valid augmenting path in the original graph</a:t>
            </a: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16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7CBE7EB0-A8C0-4310-E06B-E3DAFEB47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192" y="4119438"/>
            <a:ext cx="849376" cy="120700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62A0B35-8755-59AF-5CA8-266AEA388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8509" y="3824033"/>
            <a:ext cx="1723517" cy="176555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839F876-A5E5-FF76-F32B-E91E1A8CD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Blossom Algorithm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BE45566-F35E-DF8B-CA08-6DF865650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圆角矩形 9">
            <a:extLst>
              <a:ext uri="{FF2B5EF4-FFF2-40B4-BE49-F238E27FC236}">
                <a16:creationId xmlns:a16="http://schemas.microsoft.com/office/drawing/2014/main" id="{492A231F-448C-CAB2-87D2-23B27BD9C287}"/>
              </a:ext>
            </a:extLst>
          </p:cNvPr>
          <p:cNvSpPr/>
          <p:nvPr/>
        </p:nvSpPr>
        <p:spPr>
          <a:xfrm>
            <a:off x="4625109" y="3978394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DBC81F3-C8C3-B4A7-7E3A-BED65310179C}"/>
              </a:ext>
            </a:extLst>
          </p:cNvPr>
          <p:cNvSpPr txBox="1"/>
          <p:nvPr/>
        </p:nvSpPr>
        <p:spPr>
          <a:xfrm>
            <a:off x="3502074" y="4284457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3C6606E1-3280-AFD8-A4D7-C2D5BD8910B6}"/>
              </a:ext>
            </a:extLst>
          </p:cNvPr>
          <p:cNvCxnSpPr>
            <a:cxnSpLocks/>
          </p:cNvCxnSpPr>
          <p:nvPr/>
        </p:nvCxnSpPr>
        <p:spPr>
          <a:xfrm>
            <a:off x="3622404" y="4572138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2EF370B0-7E4B-E6F7-D8FA-3792E516A1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6991" y="3828215"/>
            <a:ext cx="1723516" cy="1765553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CF37F5EA-517E-4CDF-3C86-3796D217D681}"/>
              </a:ext>
            </a:extLst>
          </p:cNvPr>
          <p:cNvSpPr txBox="1"/>
          <p:nvPr/>
        </p:nvSpPr>
        <p:spPr>
          <a:xfrm>
            <a:off x="5747789" y="4304982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lift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21" name="直线箭头连接符 20">
            <a:extLst>
              <a:ext uri="{FF2B5EF4-FFF2-40B4-BE49-F238E27FC236}">
                <a16:creationId xmlns:a16="http://schemas.microsoft.com/office/drawing/2014/main" id="{6F379DB0-DB75-F0EB-C21B-934CCEB54154}"/>
              </a:ext>
            </a:extLst>
          </p:cNvPr>
          <p:cNvCxnSpPr>
            <a:cxnSpLocks/>
          </p:cNvCxnSpPr>
          <p:nvPr/>
        </p:nvCxnSpPr>
        <p:spPr>
          <a:xfrm>
            <a:off x="5982197" y="4572138"/>
            <a:ext cx="5814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DC6BBD5B-955A-E78B-5FA7-7CB0649A10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3674" y="3774357"/>
            <a:ext cx="1723517" cy="176555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5468750-1E11-2FE4-B81F-6455C08E5CAE}"/>
              </a:ext>
            </a:extLst>
          </p:cNvPr>
          <p:cNvSpPr txBox="1"/>
          <p:nvPr/>
        </p:nvSpPr>
        <p:spPr>
          <a:xfrm>
            <a:off x="8284232" y="4304982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flip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B9B92424-EA4A-7A08-93C4-44898B82351D}"/>
              </a:ext>
            </a:extLst>
          </p:cNvPr>
          <p:cNvCxnSpPr>
            <a:cxnSpLocks/>
          </p:cNvCxnSpPr>
          <p:nvPr/>
        </p:nvCxnSpPr>
        <p:spPr>
          <a:xfrm>
            <a:off x="8518640" y="4572138"/>
            <a:ext cx="58144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DEC3802F-5D00-3314-826B-8ED73CF075C1}"/>
              </a:ext>
            </a:extLst>
          </p:cNvPr>
          <p:cNvSpPr txBox="1"/>
          <p:nvPr/>
        </p:nvSpPr>
        <p:spPr>
          <a:xfrm>
            <a:off x="4469154" y="5328866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4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44D58-7DC9-411C-84EF-E59BEF31A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26A945F3-BBD1-7AA9-9D72-73E16A66967D}"/>
              </a:ext>
            </a:extLst>
          </p:cNvPr>
          <p:cNvSpPr/>
          <p:nvPr/>
        </p:nvSpPr>
        <p:spPr>
          <a:xfrm>
            <a:off x="953950" y="1449606"/>
            <a:ext cx="6569594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6F713F3-1252-3A59-2751-E4FCE2631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Recursive blossom contraction and lifting 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Only one augmenting path is returned per iteration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Dynamic data structures are continuously updated</a:t>
            </a:r>
          </a:p>
          <a:p>
            <a:pPr marL="0" indent="0">
              <a:spcBef>
                <a:spcPts val="3000"/>
              </a:spcBef>
              <a:spcAft>
                <a:spcPts val="1000"/>
              </a:spcAft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Existing solutions only parallelize execution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within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each recursion level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6663C89-F383-2C74-0FC3-CFC2A40A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F7754B3-E534-9CD5-DAC2-50BE7594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47AB6BE-3CEB-940F-D279-D51D9FA14423}"/>
              </a:ext>
            </a:extLst>
          </p:cNvPr>
          <p:cNvSpPr txBox="1"/>
          <p:nvPr/>
        </p:nvSpPr>
        <p:spPr>
          <a:xfrm>
            <a:off x="2053545" y="3910385"/>
            <a:ext cx="976324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---------------------------------------------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sz="1600" dirty="0">
                <a:latin typeface="DM Sans 14pt" pitchFamily="2" charset="0"/>
              </a:rPr>
              <a:t>		Shoemaker’16	 Schwing’24	</a:t>
            </a:r>
            <a:r>
              <a:rPr lang="zh-CN" altLang="en-US" sz="1600" dirty="0">
                <a:latin typeface="DM Sans 14pt" pitchFamily="2" charset="0"/>
              </a:rPr>
              <a:t>X-Blossom</a:t>
            </a:r>
          </a:p>
          <a:p>
            <a:r>
              <a:rPr lang="zh-CN" altLang="en-US" dirty="0"/>
              <a:t>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---------------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1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✓ </a:t>
            </a:r>
            <a:r>
              <a:rPr lang="en-US" altLang="zh-CN" dirty="0"/>
              <a:t>	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2 	        </a:t>
            </a:r>
            <a:r>
              <a:rPr lang="zh-CN" altLang="en-US" dirty="0"/>
              <a:t>◐</a:t>
            </a:r>
            <a:r>
              <a:rPr lang="en-US" altLang="zh-CN" dirty="0"/>
              <a:t>		        </a:t>
            </a:r>
            <a:r>
              <a:rPr lang="zh-CN" altLang="en-US" dirty="0"/>
              <a:t>◐</a:t>
            </a:r>
            <a:r>
              <a:rPr lang="en-US" altLang="zh-CN" dirty="0"/>
              <a:t>		        ✓</a:t>
            </a:r>
            <a:endParaRPr lang="zh-CN" altLang="en-US" dirty="0"/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Challenge 3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✓</a:t>
            </a:r>
            <a:r>
              <a:rPr lang="en-US" altLang="zh-CN" dirty="0"/>
              <a:t>		</a:t>
            </a:r>
            <a:endParaRPr lang="zh-CN" altLang="en-US" dirty="0"/>
          </a:p>
          <a:p>
            <a:r>
              <a:rPr lang="zh-CN" altLang="en-US" dirty="0"/>
              <a:t>-------------------------------------</a:t>
            </a:r>
            <a:r>
              <a:rPr lang="en-US" altLang="zh-CN" dirty="0"/>
              <a:t>-----------------------</a:t>
            </a:r>
            <a:r>
              <a:rPr lang="zh-CN" altLang="en-US" dirty="0"/>
              <a:t>------------</a:t>
            </a:r>
            <a:r>
              <a:rPr lang="en-US" altLang="zh-CN" dirty="0"/>
              <a:t>------------------------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959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43271-B462-66F0-9608-1ED1B838A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4C87F2-A61B-B8B0-BF70-F52E32232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All nodes in the blossom cycle 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is contracted to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 new node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B0CECD4-4241-0F62-758C-C212A3D7DCE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543489" y="2725200"/>
            <a:ext cx="810000" cy="11628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F9F88FDF-1FB8-8FA7-122E-D34FE17F9CB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550332" y="2440800"/>
            <a:ext cx="1695600" cy="174599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012348CC-C819-58D6-E050-85A83453B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624F32-06E0-7E92-0CC9-44D9499D9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圆角矩形 12">
            <a:extLst>
              <a:ext uri="{FF2B5EF4-FFF2-40B4-BE49-F238E27FC236}">
                <a16:creationId xmlns:a16="http://schemas.microsoft.com/office/drawing/2014/main" id="{ADC8AC76-9B07-0864-956B-189FEDE49B96}"/>
              </a:ext>
            </a:extLst>
          </p:cNvPr>
          <p:cNvSpPr/>
          <p:nvPr/>
        </p:nvSpPr>
        <p:spPr>
          <a:xfrm>
            <a:off x="6404131" y="2617426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DB0EC32-07CD-5C19-F621-78B60BBF6A85}"/>
              </a:ext>
            </a:extLst>
          </p:cNvPr>
          <p:cNvSpPr txBox="1"/>
          <p:nvPr/>
        </p:nvSpPr>
        <p:spPr>
          <a:xfrm>
            <a:off x="5281096" y="2923489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E1BB69EF-9FAE-5855-4487-DEEF91633A6E}"/>
              </a:ext>
            </a:extLst>
          </p:cNvPr>
          <p:cNvCxnSpPr>
            <a:cxnSpLocks/>
          </p:cNvCxnSpPr>
          <p:nvPr/>
        </p:nvCxnSpPr>
        <p:spPr>
          <a:xfrm>
            <a:off x="5401426" y="321117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0A267E20-4340-18D7-43DF-195C41B6291B}"/>
              </a:ext>
            </a:extLst>
          </p:cNvPr>
          <p:cNvSpPr txBox="1"/>
          <p:nvPr/>
        </p:nvSpPr>
        <p:spPr>
          <a:xfrm>
            <a:off x="6248176" y="3967898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2671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C9CC4-B20F-171F-EE6D-C236D5C05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037D8B-DF60-FF70-9EA1-D4A19A970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All nodes in the blossom cycle 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is contracted to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 new node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56E4C8E-A444-E2D9-E5F4-DA84A5F27221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17627" y="2440800"/>
            <a:ext cx="1735200" cy="17856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9EEF84B-9BA4-8ECE-6366-B4A63A40FA0A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450707" y="2732385"/>
            <a:ext cx="1033200" cy="12564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7B9F3444-3F07-9A61-ED8E-9F852B63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B91B06-B052-A799-A430-E318476C5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圆角矩形 12">
            <a:extLst>
              <a:ext uri="{FF2B5EF4-FFF2-40B4-BE49-F238E27FC236}">
                <a16:creationId xmlns:a16="http://schemas.microsoft.com/office/drawing/2014/main" id="{9452B888-F3FF-43AD-4B89-E83D983CEDB9}"/>
              </a:ext>
            </a:extLst>
          </p:cNvPr>
          <p:cNvSpPr/>
          <p:nvPr/>
        </p:nvSpPr>
        <p:spPr>
          <a:xfrm>
            <a:off x="6404131" y="2617426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7CA9EE1-0457-2772-0D40-0550DFFFCE3D}"/>
              </a:ext>
            </a:extLst>
          </p:cNvPr>
          <p:cNvSpPr txBox="1"/>
          <p:nvPr/>
        </p:nvSpPr>
        <p:spPr>
          <a:xfrm>
            <a:off x="5281096" y="2923489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0EE0CFBC-8D58-FCE9-87CB-FBB6E9929767}"/>
              </a:ext>
            </a:extLst>
          </p:cNvPr>
          <p:cNvCxnSpPr>
            <a:cxnSpLocks/>
          </p:cNvCxnSpPr>
          <p:nvPr/>
        </p:nvCxnSpPr>
        <p:spPr>
          <a:xfrm>
            <a:off x="5401426" y="321117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35C40F8C-4A1F-7FC0-243D-74912367BB2A}"/>
              </a:ext>
            </a:extLst>
          </p:cNvPr>
          <p:cNvSpPr txBox="1"/>
          <p:nvPr/>
        </p:nvSpPr>
        <p:spPr>
          <a:xfrm>
            <a:off x="6248176" y="3967898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714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3C3D0-5521-7A63-7E42-4F4F493E8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559B7D76-4C86-5F4A-A8E8-1E1E40674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5399" y="1851228"/>
            <a:ext cx="2743374" cy="1644668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4810E7-AB06-E0B3-4552-21C56D143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Graph Data Management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Graph databases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graph learning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D2E3B3F-B97A-60A4-8F4D-53AEF452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C8D14B1-9971-59F2-507B-2E4CDA0FD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84110F4A-E984-614C-7FAF-3FC011E6DDAF}"/>
              </a:ext>
            </a:extLst>
          </p:cNvPr>
          <p:cNvGrpSpPr/>
          <p:nvPr/>
        </p:nvGrpSpPr>
        <p:grpSpPr>
          <a:xfrm>
            <a:off x="7960142" y="3847483"/>
            <a:ext cx="3175433" cy="1788069"/>
            <a:chOff x="7751934" y="3382731"/>
            <a:chExt cx="3386138" cy="1903689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C6F86FDC-6660-4951-83FA-EEE435BDD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1465" t="25006" r="45482" b="62724"/>
            <a:stretch>
              <a:fillRect/>
            </a:stretch>
          </p:blipFill>
          <p:spPr>
            <a:xfrm>
              <a:off x="9326880" y="4131375"/>
              <a:ext cx="441960" cy="406400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A188EA2C-142B-6A2A-4518-8CAD8683B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51934" y="3382731"/>
              <a:ext cx="3386138" cy="1903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5224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99201-B6E1-E9DF-A055-AA0674CAF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1471642-EBD0-C82D-7F20-368E1071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All nodes in the blossom cycle </a:t>
            </a: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is contracted to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 new node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F18FEF4-EB19-733D-F79F-E4E6F7B15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CB1BD84-6EA5-AA9B-FB05-31C1210F2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3A3230F-689B-BEB9-8CB8-905819C1CF5D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51200" y="2732400"/>
            <a:ext cx="1033200" cy="12550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29011A9-B47D-23DE-87DD-5C0D76BEC805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517200" y="2440800"/>
            <a:ext cx="1735200" cy="17856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2E843485-8B04-F6E3-5076-964E271167D0}"/>
              </a:ext>
            </a:extLst>
          </p:cNvPr>
          <p:cNvSpPr/>
          <p:nvPr/>
        </p:nvSpPr>
        <p:spPr>
          <a:xfrm>
            <a:off x="6404131" y="2617426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ED2C872-E769-89BD-5282-51EBA0A4CE95}"/>
              </a:ext>
            </a:extLst>
          </p:cNvPr>
          <p:cNvSpPr txBox="1"/>
          <p:nvPr/>
        </p:nvSpPr>
        <p:spPr>
          <a:xfrm>
            <a:off x="5281096" y="2923489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3" name="直线箭头连接符 12">
            <a:extLst>
              <a:ext uri="{FF2B5EF4-FFF2-40B4-BE49-F238E27FC236}">
                <a16:creationId xmlns:a16="http://schemas.microsoft.com/office/drawing/2014/main" id="{553CB3A1-40C9-BE02-51A7-4878C33D3339}"/>
              </a:ext>
            </a:extLst>
          </p:cNvPr>
          <p:cNvCxnSpPr>
            <a:cxnSpLocks/>
          </p:cNvCxnSpPr>
          <p:nvPr/>
        </p:nvCxnSpPr>
        <p:spPr>
          <a:xfrm>
            <a:off x="5401426" y="321117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55AC57D6-27EE-F992-46EE-5E43BB01A43B}"/>
              </a:ext>
            </a:extLst>
          </p:cNvPr>
          <p:cNvSpPr txBox="1"/>
          <p:nvPr/>
        </p:nvSpPr>
        <p:spPr>
          <a:xfrm>
            <a:off x="6248176" y="3967898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6459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89385-6FEC-6DD2-FF3D-FE5C5D19D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75C07F71-2CFF-412A-700E-03DB9DBC63A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451200" y="2732400"/>
            <a:ext cx="1033200" cy="12564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CADD6282-80E9-72FC-47F5-1327F6CD0628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517200" y="2440800"/>
            <a:ext cx="1735200" cy="1785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E94CE77-5BCF-4C01-1F69-2B297ED84F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All nodes in the blossom cycle </a:t>
                </a: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is contracted to</a:t>
                </a: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a new node</a:t>
                </a: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 algn="ctr">
                  <a:spcBef>
                    <a:spcPts val="2000"/>
                  </a:spcBef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edge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zh-CN" sz="2000" dirty="0"/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edge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Contraction exposes additional unmatched edges for augmenting-path search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E94CE77-5BCF-4C01-1F69-2B297ED84F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5"/>
                <a:stretch>
                  <a:fillRect l="-844" t="-1728" b="-69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CDFF8F9F-13B0-7BE7-9821-3DC982300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Insights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466E64-93B3-3483-07C5-FE3D672B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圆角矩形 8">
            <a:extLst>
              <a:ext uri="{FF2B5EF4-FFF2-40B4-BE49-F238E27FC236}">
                <a16:creationId xmlns:a16="http://schemas.microsoft.com/office/drawing/2014/main" id="{7C94C953-FB84-D56A-D3F1-7D43BC791EF7}"/>
              </a:ext>
            </a:extLst>
          </p:cNvPr>
          <p:cNvSpPr/>
          <p:nvPr/>
        </p:nvSpPr>
        <p:spPr>
          <a:xfrm>
            <a:off x="6404131" y="2617426"/>
            <a:ext cx="1113913" cy="1268730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FD318FF-9F2C-A267-A4F1-3F151894805A}"/>
              </a:ext>
            </a:extLst>
          </p:cNvPr>
          <p:cNvSpPr txBox="1"/>
          <p:nvPr/>
        </p:nvSpPr>
        <p:spPr>
          <a:xfrm>
            <a:off x="5281096" y="2923489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CC6FFD97-5637-5090-3A37-4B5495DC8F90}"/>
              </a:ext>
            </a:extLst>
          </p:cNvPr>
          <p:cNvCxnSpPr>
            <a:cxnSpLocks/>
          </p:cNvCxnSpPr>
          <p:nvPr/>
        </p:nvCxnSpPr>
        <p:spPr>
          <a:xfrm>
            <a:off x="5401426" y="321117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206DF0A2-1A07-261C-0931-D3F45C07FB33}"/>
              </a:ext>
            </a:extLst>
          </p:cNvPr>
          <p:cNvSpPr txBox="1"/>
          <p:nvPr/>
        </p:nvSpPr>
        <p:spPr>
          <a:xfrm>
            <a:off x="6248176" y="3967898"/>
            <a:ext cx="18142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Next recursion</a:t>
            </a:r>
            <a:r>
              <a:rPr kumimoji="1" lang="zh-CN" altLang="en-US" sz="14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1400" dirty="0">
                <a:latin typeface="DM Sans 14pt" pitchFamily="2" charset="0"/>
                <a:cs typeface="Arial" panose="020B0604020202020204" pitchFamily="34" charset="0"/>
              </a:rPr>
              <a:t>level</a:t>
            </a:r>
            <a:endParaRPr lang="zh-CN" altLang="en-US" sz="1400" dirty="0">
              <a:latin typeface="DM Sans 14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63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21BBC-8DC3-2BE9-386F-D1950FEBC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88655C-21F8-12EA-40B7-BD2CC5DA1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Every odd node in a blossom can be treated as an even node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 – Each odd node has an even-length path to the root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through the cycle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kumimoji="1" lang="en-US" altLang="zh-CN" sz="2000" dirty="0">
                <a:cs typeface="Arial" panose="020B0604020202020204" pitchFamily="34" charset="0"/>
              </a:rPr>
              <a:t> 		</a:t>
            </a: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ACFBF42-F3D4-9D48-44AE-ED945D802CBA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83248" y="2516400"/>
            <a:ext cx="1713600" cy="17748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D3352D4E-0BB3-D7B1-541C-88C35C47A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E67584-DD46-187F-FE2C-EE09115D5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E16F9F4-304E-8378-BF87-CE826CE71043}"/>
              </a:ext>
            </a:extLst>
          </p:cNvPr>
          <p:cNvSpPr>
            <a:spLocks/>
          </p:cNvSpPr>
          <p:nvPr/>
        </p:nvSpPr>
        <p:spPr>
          <a:xfrm>
            <a:off x="5094965" y="2722359"/>
            <a:ext cx="324000" cy="324000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n w="6350">
                <a:solidFill>
                  <a:schemeClr val="tx1"/>
                </a:solidFill>
                <a:prstDash val="sysDot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77230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EA7AC-28C8-5110-C2D2-BC325EFB3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C80486-D775-EC57-7535-B19FA6890C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Every odd node in a blossom can be treated as an even node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– Each odd node has an even-length path to the root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through the cycle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kumimoji="1" lang="en-US" altLang="zh-CN" sz="2000" dirty="0">
                    <a:cs typeface="Arial" panose="020B0604020202020204" pitchFamily="34" charset="0"/>
                  </a:rPr>
                  <a:t> 		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1FC80486-D775-EC57-7535-B19FA6890C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800AC2CA-A0DA-60C0-7C6D-1C9CF5B4EB8A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82000" y="2520000"/>
            <a:ext cx="1713600" cy="17244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F75BF2EC-C6E8-F58A-42FF-FD55D4E43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E6D641-F296-0327-23D2-6D808500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2230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51A7C-B64A-E717-FD9B-3BA18CE32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C72B07E-A430-FE02-1AB6-0AA2A172D43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Every odd node in a blossom can be treated as an even node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– Each odd node has an even-length path to the root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through the cycle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kumimoji="1" lang="en-US" altLang="zh-CN" sz="2000" dirty="0">
                    <a:cs typeface="Arial" panose="020B0604020202020204" pitchFamily="34" charset="0"/>
                  </a:rPr>
                  <a:t> 		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C72B07E-A430-FE02-1AB6-0AA2A172D4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6590AF63-FE91-4739-4895-AB65F3246EBB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82000" y="2520000"/>
            <a:ext cx="1717199" cy="17676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0C9F93E-ED09-503D-F8DC-8AC69090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75318EC-0921-F5F2-1A0B-D99433A64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1A585711-9554-59C5-F870-D2DCBCED226F}"/>
              </a:ext>
            </a:extLst>
          </p:cNvPr>
          <p:cNvSpPr>
            <a:spLocks/>
          </p:cNvSpPr>
          <p:nvPr/>
        </p:nvSpPr>
        <p:spPr>
          <a:xfrm>
            <a:off x="5096445" y="3297119"/>
            <a:ext cx="324000" cy="324000"/>
          </a:xfrm>
          <a:prstGeom prst="rect">
            <a:avLst/>
          </a:prstGeom>
          <a:noFill/>
          <a:ln w="19050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n w="6350">
                <a:solidFill>
                  <a:schemeClr val="tx1"/>
                </a:solidFill>
                <a:prstDash val="sysDot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5642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F3AD5-131E-9B22-1409-D7CC37031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2BE0634-F1AE-3F7F-80AC-4DC9D22432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Every odd node in a blossom can be treated as an even node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– Each odd node has an even-length path to the root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through the cycle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kumimoji="1" lang="en-US" altLang="zh-CN" sz="2000" dirty="0">
                    <a:cs typeface="Arial" panose="020B0604020202020204" pitchFamily="34" charset="0"/>
                  </a:rPr>
                  <a:t> 		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82BE0634-F1AE-3F7F-80AC-4DC9D22432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ED8C2F8E-8BB6-96A3-4E9D-A0F2E1AC2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9E19BC-8E67-B75D-C1D6-7B4B4CF1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61FCEDC-27B6-DD98-73CB-C288312C7A40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82000" y="2520000"/>
            <a:ext cx="1717199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40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6DEE8-707B-870B-0F9A-B89B70DAE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CA4C0D1-75E9-0C41-47C5-36AD6F9EA2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Every odd node in a blossom can be treated as an even node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– Each odd node has an even-length path to the root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through the cycle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kumimoji="1" lang="en-US" altLang="zh-CN" sz="2000" dirty="0">
                    <a:cs typeface="Arial" panose="020B0604020202020204" pitchFamily="34" charset="0"/>
                  </a:rPr>
                  <a:t> 		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6CA4C0D1-75E9-0C41-47C5-36AD6F9EA2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14">
            <a:extLst>
              <a:ext uri="{FF2B5EF4-FFF2-40B4-BE49-F238E27FC236}">
                <a16:creationId xmlns:a16="http://schemas.microsoft.com/office/drawing/2014/main" id="{B2C3EFB6-1B48-90AF-6A90-DCF47733130C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82000" y="2520000"/>
            <a:ext cx="1717199" cy="1764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6CEABE3E-6B96-5D9C-BBAD-D809996AD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F6C3F37-FBA4-8178-37AE-ADC463F8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56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CE42B-4CC6-35B1-3752-20191369E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61C4720-F89D-29C5-7063-8B12234B919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Every odd node in a blossom can be treated as an even node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– Each odd node has an even-length path to the root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through the cycle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kumimoji="1" lang="en-US" altLang="zh-CN" sz="2000" dirty="0">
                    <a:cs typeface="Arial" panose="020B0604020202020204" pitchFamily="34" charset="0"/>
                  </a:rPr>
                  <a:t> 		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61C4720-F89D-29C5-7063-8B12234B91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3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51D912DD-FC98-4A47-4068-C16A372D258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482000" y="2520000"/>
            <a:ext cx="1717199" cy="1764000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480633D1-4C27-D890-E449-038B5D2BC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0558D7-A11A-B416-28E9-DD8E3D578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854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C3FAB-60BC-40E8-D0CF-3D7E3C967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DB2550E-2EAF-EBA4-C486-68C0894B32D7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482000" y="2520000"/>
            <a:ext cx="1717199" cy="17627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51B3538-4611-F4F3-7AFA-055F4F37F0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kumimoji="1" lang="en-US" altLang="zh-CN" sz="2400" dirty="0">
                  <a:latin typeface="DM Sans 14pt" pitchFamily="2" charset="0"/>
                  <a:cs typeface="Arial" panose="020B0604020202020204" pitchFamily="34" charset="0"/>
                </a:endParaRPr>
              </a:p>
              <a:p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Every odd node in a blossom can be treated as an even node</a:t>
                </a: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	 – Each odd node has an even-length path to the root </a:t>
                </a:r>
                <a:r>
                  <a:rPr kumimoji="1" lang="en-US" altLang="zh-CN" sz="2000" dirty="0">
                    <a:latin typeface="DM Sans 14pt Medium" pitchFamily="2" charset="0"/>
                    <a:cs typeface="Arial" panose="020B0604020202020204" pitchFamily="34" charset="0"/>
                  </a:rPr>
                  <a:t>through the cycle</a:t>
                </a: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kumimoji="1" lang="en-US" altLang="zh-CN" sz="2000" dirty="0">
                    <a:cs typeface="Arial" panose="020B0604020202020204" pitchFamily="34" charset="0"/>
                  </a:rPr>
                  <a:t> 		  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			        </a:t>
                </a: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kumimoji="1"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zh-CN" alt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→</a:t>
                </a:r>
                <a:r>
                  <a:rPr lang="en-US" altLang="zh-C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spcBef>
                    <a:spcPts val="2000"/>
                  </a:spcBef>
                  <a:buNone/>
                </a:pPr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edge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kumimoji="1" lang="en-US" altLang="zh-CN" sz="2000" dirty="0">
                    <a:latin typeface="DM Sans 14pt" pitchFamily="2" charset="0"/>
                    <a:cs typeface="Arial" panose="020B0604020202020204" pitchFamily="34" charset="0"/>
                  </a:rPr>
                  <a:t> leads to an augmenting path through the blossom</a:t>
                </a:r>
                <a:endParaRPr kumimoji="1" lang="en-US" altLang="zh-CN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51B3538-4611-F4F3-7AFA-055F4F37F0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53950" y="1043610"/>
                <a:ext cx="10515600" cy="5133354"/>
              </a:xfrm>
              <a:blipFill>
                <a:blip r:embed="rId4"/>
                <a:stretch>
                  <a:fillRect l="-844" t="-17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标题 1">
            <a:extLst>
              <a:ext uri="{FF2B5EF4-FFF2-40B4-BE49-F238E27FC236}">
                <a16:creationId xmlns:a16="http://schemas.microsoft.com/office/drawing/2014/main" id="{7DBED7F1-AD32-0C81-3E8B-A883551CB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Eliminating Recursion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C76CF27-DB6C-58EF-168D-FE7C8243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60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FDBEC-8864-BA55-D7F1-E4910ED0A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B7209BB-FE53-72AB-E0A7-73969009D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Instead of contraction, treat odd nodes in the blossom as even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Record the even-length paths in a path table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D43BFE5-9091-F1E7-67D0-2845230D2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Recursion-Free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938381-07B2-463B-D92A-C7A66EBA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47FF98-274C-D5F9-E20C-1C9DB5C7FD17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33045" y="3049900"/>
            <a:ext cx="1033200" cy="12550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DB5E7ED-C474-A3FF-7C2A-D364D264935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92715" y="2758300"/>
            <a:ext cx="1735200" cy="17856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2E96CD9-03F5-856D-5025-24D2314B91B3}"/>
              </a:ext>
            </a:extLst>
          </p:cNvPr>
          <p:cNvSpPr/>
          <p:nvPr/>
        </p:nvSpPr>
        <p:spPr>
          <a:xfrm>
            <a:off x="6285976" y="2988091"/>
            <a:ext cx="1113913" cy="1095628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E9FD784-ADF1-3CFF-853C-25D23F647131}"/>
              </a:ext>
            </a:extLst>
          </p:cNvPr>
          <p:cNvSpPr txBox="1"/>
          <p:nvPr/>
        </p:nvSpPr>
        <p:spPr>
          <a:xfrm>
            <a:off x="5109776" y="3240989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26E5A0AD-C65C-B470-44A9-00CC139EE380}"/>
              </a:ext>
            </a:extLst>
          </p:cNvPr>
          <p:cNvCxnSpPr>
            <a:cxnSpLocks/>
          </p:cNvCxnSpPr>
          <p:nvPr/>
        </p:nvCxnSpPr>
        <p:spPr>
          <a:xfrm>
            <a:off x="5230106" y="352867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3" name="表格 42">
                <a:extLst>
                  <a:ext uri="{FF2B5EF4-FFF2-40B4-BE49-F238E27FC236}">
                    <a16:creationId xmlns:a16="http://schemas.microsoft.com/office/drawing/2014/main" id="{FCF5A597-5544-3F63-C16E-EA7BBE0D87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207400"/>
                  </p:ext>
                </p:extLst>
              </p:nvPr>
            </p:nvGraphicFramePr>
            <p:xfrm>
              <a:off x="8314360" y="4622725"/>
              <a:ext cx="1717200" cy="102064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9114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1028086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40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3" name="表格 42">
                <a:extLst>
                  <a:ext uri="{FF2B5EF4-FFF2-40B4-BE49-F238E27FC236}">
                    <a16:creationId xmlns:a16="http://schemas.microsoft.com/office/drawing/2014/main" id="{FCF5A597-5544-3F63-C16E-EA7BBE0D87A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68207400"/>
                  </p:ext>
                </p:extLst>
              </p:nvPr>
            </p:nvGraphicFramePr>
            <p:xfrm>
              <a:off x="8314360" y="4622725"/>
              <a:ext cx="1717200" cy="102064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9114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1028086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40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818" t="-100000" r="-150909" b="-11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9136" t="-100000" r="-2469" b="-1107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818" t="-207407" r="-150909" b="-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9136" t="-207407" r="-2469" b="-148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6" name="图片 55">
            <a:extLst>
              <a:ext uri="{FF2B5EF4-FFF2-40B4-BE49-F238E27FC236}">
                <a16:creationId xmlns:a16="http://schemas.microsoft.com/office/drawing/2014/main" id="{30C465E6-2700-6F2F-36CB-4A18A6653859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96253" y="4421420"/>
            <a:ext cx="1735200" cy="1785600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011BE028-1470-69AB-0E76-621944CC4445}"/>
              </a:ext>
            </a:extLst>
          </p:cNvPr>
          <p:cNvSpPr txBox="1"/>
          <p:nvPr/>
        </p:nvSpPr>
        <p:spPr>
          <a:xfrm>
            <a:off x="4977922" y="4889886"/>
            <a:ext cx="12650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i="1" dirty="0">
                <a:latin typeface="DM Sans 14pt" pitchFamily="2" charset="0"/>
              </a:rPr>
              <a:t>odd to even</a:t>
            </a:r>
            <a:endParaRPr lang="zh-CN" altLang="en-US" sz="1400" i="1" dirty="0">
              <a:latin typeface="DM Sans 14pt" pitchFamily="2" charset="0"/>
            </a:endParaRPr>
          </a:p>
        </p:txBody>
      </p:sp>
      <p:cxnSp>
        <p:nvCxnSpPr>
          <p:cNvPr id="58" name="直线箭头连接符 57">
            <a:extLst>
              <a:ext uri="{FF2B5EF4-FFF2-40B4-BE49-F238E27FC236}">
                <a16:creationId xmlns:a16="http://schemas.microsoft.com/office/drawing/2014/main" id="{31A9917C-B935-7DBD-A9F3-8EB4A5DD9DE9}"/>
              </a:ext>
            </a:extLst>
          </p:cNvPr>
          <p:cNvCxnSpPr>
            <a:cxnSpLocks/>
          </p:cNvCxnSpPr>
          <p:nvPr/>
        </p:nvCxnSpPr>
        <p:spPr>
          <a:xfrm>
            <a:off x="5233644" y="519179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图片 58">
            <a:extLst>
              <a:ext uri="{FF2B5EF4-FFF2-40B4-BE49-F238E27FC236}">
                <a16:creationId xmlns:a16="http://schemas.microsoft.com/office/drawing/2014/main" id="{F42033D1-263F-F46B-4A1C-ED7C78B10359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192950" y="4402669"/>
            <a:ext cx="1717199" cy="1764000"/>
          </a:xfrm>
          <a:prstGeom prst="rect">
            <a:avLst/>
          </a:prstGeom>
        </p:spPr>
      </p:pic>
      <p:sp>
        <p:nvSpPr>
          <p:cNvPr id="62" name="内容占位符 2">
            <a:extLst>
              <a:ext uri="{FF2B5EF4-FFF2-40B4-BE49-F238E27FC236}">
                <a16:creationId xmlns:a16="http://schemas.microsoft.com/office/drawing/2014/main" id="{DA1E762D-F422-8825-0BAA-4E53BADE5AD3}"/>
              </a:ext>
            </a:extLst>
          </p:cNvPr>
          <p:cNvSpPr txBox="1">
            <a:spLocks/>
          </p:cNvSpPr>
          <p:nvPr/>
        </p:nvSpPr>
        <p:spPr>
          <a:xfrm>
            <a:off x="1342593" y="2954370"/>
            <a:ext cx="1717199" cy="102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kumimoji="1" lang="en-US" altLang="zh-CN" sz="1600" dirty="0">
                <a:latin typeface="DM Sans 14pt" pitchFamily="2" charset="0"/>
                <a:cs typeface="Arial" panose="020B0604020202020204" pitchFamily="34" charset="0"/>
              </a:rPr>
              <a:t>       Traditional</a:t>
            </a: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63" name="内容占位符 2">
            <a:extLst>
              <a:ext uri="{FF2B5EF4-FFF2-40B4-BE49-F238E27FC236}">
                <a16:creationId xmlns:a16="http://schemas.microsoft.com/office/drawing/2014/main" id="{1D74274E-9887-0558-5F20-456EFAC383BF}"/>
              </a:ext>
            </a:extLst>
          </p:cNvPr>
          <p:cNvSpPr txBox="1">
            <a:spLocks/>
          </p:cNvSpPr>
          <p:nvPr/>
        </p:nvSpPr>
        <p:spPr>
          <a:xfrm>
            <a:off x="1339723" y="4617490"/>
            <a:ext cx="1717199" cy="102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kumimoji="1" lang="en-US" altLang="zh-CN" sz="1600" dirty="0">
                <a:latin typeface="DM Sans 14pt" pitchFamily="2" charset="0"/>
                <a:cs typeface="Arial" panose="020B0604020202020204" pitchFamily="34" charset="0"/>
              </a:rPr>
              <a:t>Recursion-Free</a:t>
            </a:r>
          </a:p>
        </p:txBody>
      </p:sp>
    </p:spTree>
    <p:extLst>
      <p:ext uri="{BB962C8B-B14F-4D97-AF65-F5344CB8AC3E}">
        <p14:creationId xmlns:p14="http://schemas.microsoft.com/office/powerpoint/2010/main" val="425617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57" grpId="0"/>
      <p:bldP spid="62" grpId="0"/>
      <p:bldP spid="6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637F8-6031-D286-4DC0-B11210FD4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BEF5E3C1-B3BD-C48E-2CDD-8DED525D0F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4" t="1273" r="2563" b="519"/>
          <a:stretch>
            <a:fillRect/>
          </a:stretch>
        </p:blipFill>
        <p:spPr>
          <a:xfrm>
            <a:off x="8469975" y="2034660"/>
            <a:ext cx="2598520" cy="1609703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21FF530-5A00-AB86-3CF7-F6DD7D7BF4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Graph Data Management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Graph databases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graph learning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Distributed Systems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Network scheduling and multi-GPU communication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C8C4F0B-4561-CF8B-1C10-7191A5C46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36C148-4261-92D0-7D61-4945CC7E3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1E1366EC-90D0-E091-1B1F-A252C00B78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22" t="3558" r="8044" b="20108"/>
          <a:stretch>
            <a:fillRect/>
          </a:stretch>
        </p:blipFill>
        <p:spPr>
          <a:xfrm>
            <a:off x="8384913" y="4018488"/>
            <a:ext cx="2767854" cy="160729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4F14A73-B982-A60C-37CC-F032817D2F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36" t="1141" r="2043" b="605"/>
          <a:stretch>
            <a:fillRect/>
          </a:stretch>
        </p:blipFill>
        <p:spPr>
          <a:xfrm>
            <a:off x="8469975" y="1875166"/>
            <a:ext cx="2841913" cy="177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119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B15F0-5AE7-7D5D-1284-5B7C9BCDA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623074-190F-23DD-32EF-FE7B40CA5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Eliminate the recursive data dependencies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Dynamic graph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static graph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AE24633-A171-84F6-1208-30BB59903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Recursion-Free Framework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EDD448C-6469-9498-A138-65851A0B5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39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2FD7A8A-C387-AB12-F21B-A01A49FCA6FB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33045" y="3049900"/>
            <a:ext cx="1033200" cy="125507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302AB6E-6B85-E31F-F885-A64CF1C6C224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92715" y="2758300"/>
            <a:ext cx="1735200" cy="17856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DBDDBB4C-9D7E-1C1A-9360-02F94AB16B5D}"/>
              </a:ext>
            </a:extLst>
          </p:cNvPr>
          <p:cNvSpPr/>
          <p:nvPr/>
        </p:nvSpPr>
        <p:spPr>
          <a:xfrm>
            <a:off x="6285976" y="2988091"/>
            <a:ext cx="1113913" cy="1095628"/>
          </a:xfrm>
          <a:prstGeom prst="roundRect">
            <a:avLst/>
          </a:prstGeom>
          <a:noFill/>
          <a:ln w="254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FBD477A-F048-9D10-116E-79A7288EA094}"/>
              </a:ext>
            </a:extLst>
          </p:cNvPr>
          <p:cNvSpPr txBox="1"/>
          <p:nvPr/>
        </p:nvSpPr>
        <p:spPr>
          <a:xfrm>
            <a:off x="5109776" y="3240989"/>
            <a:ext cx="969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400" i="1" dirty="0">
                <a:latin typeface="DM Sans 14pt" pitchFamily="2" charset="0"/>
                <a:cs typeface="Arial" panose="020B0604020202020204" pitchFamily="34" charset="0"/>
              </a:rPr>
              <a:t>contract</a:t>
            </a:r>
            <a:endParaRPr lang="zh-CN" altLang="en-US" sz="1600" i="1" dirty="0">
              <a:latin typeface="DM Sans 14pt" pitchFamily="2" charset="0"/>
            </a:endParaRPr>
          </a:p>
        </p:txBody>
      </p: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4A157256-305E-9BC1-F3CE-08089B1F2332}"/>
              </a:ext>
            </a:extLst>
          </p:cNvPr>
          <p:cNvCxnSpPr>
            <a:cxnSpLocks/>
          </p:cNvCxnSpPr>
          <p:nvPr/>
        </p:nvCxnSpPr>
        <p:spPr>
          <a:xfrm>
            <a:off x="5230106" y="352867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3" name="表格 42">
                <a:extLst>
                  <a:ext uri="{FF2B5EF4-FFF2-40B4-BE49-F238E27FC236}">
                    <a16:creationId xmlns:a16="http://schemas.microsoft.com/office/drawing/2014/main" id="{6A7FC2ED-163F-71A4-A347-37421ABF68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8067678"/>
                  </p:ext>
                </p:extLst>
              </p:nvPr>
            </p:nvGraphicFramePr>
            <p:xfrm>
              <a:off x="8314360" y="4622725"/>
              <a:ext cx="1717200" cy="102064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9114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1028086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40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3" name="表格 42">
                <a:extLst>
                  <a:ext uri="{FF2B5EF4-FFF2-40B4-BE49-F238E27FC236}">
                    <a16:creationId xmlns:a16="http://schemas.microsoft.com/office/drawing/2014/main" id="{6A7FC2ED-163F-71A4-A347-37421ABF688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8067678"/>
                  </p:ext>
                </p:extLst>
              </p:nvPr>
            </p:nvGraphicFramePr>
            <p:xfrm>
              <a:off x="8314360" y="4622725"/>
              <a:ext cx="1717200" cy="102064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89114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1028086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402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4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400" b="0" i="0" dirty="0">
                            <a:latin typeface="DM Sans 14pt" pitchFamily="2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818" t="-100000" r="-150909" b="-1107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9136" t="-100000" r="-2469" b="-1107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402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818" t="-207407" r="-150909" b="-14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9136" t="-207407" r="-2469" b="-148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56" name="图片 55">
            <a:extLst>
              <a:ext uri="{FF2B5EF4-FFF2-40B4-BE49-F238E27FC236}">
                <a16:creationId xmlns:a16="http://schemas.microsoft.com/office/drawing/2014/main" id="{F02E9F93-6857-79BE-71D2-B7538CA2DF73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96253" y="4421420"/>
            <a:ext cx="1735200" cy="1785600"/>
          </a:xfrm>
          <a:prstGeom prst="rect">
            <a:avLst/>
          </a:prstGeom>
        </p:spPr>
      </p:pic>
      <p:sp>
        <p:nvSpPr>
          <p:cNvPr id="57" name="文本框 56">
            <a:extLst>
              <a:ext uri="{FF2B5EF4-FFF2-40B4-BE49-F238E27FC236}">
                <a16:creationId xmlns:a16="http://schemas.microsoft.com/office/drawing/2014/main" id="{91D68C4C-B633-36C3-66F3-FFD5041F3677}"/>
              </a:ext>
            </a:extLst>
          </p:cNvPr>
          <p:cNvSpPr txBox="1"/>
          <p:nvPr/>
        </p:nvSpPr>
        <p:spPr>
          <a:xfrm>
            <a:off x="4977922" y="4889886"/>
            <a:ext cx="12650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i="1" dirty="0">
                <a:latin typeface="DM Sans 14pt" pitchFamily="2" charset="0"/>
              </a:rPr>
              <a:t>odd to even</a:t>
            </a:r>
            <a:endParaRPr lang="zh-CN" altLang="en-US" sz="1400" i="1" dirty="0">
              <a:latin typeface="DM Sans 14pt" pitchFamily="2" charset="0"/>
            </a:endParaRPr>
          </a:p>
        </p:txBody>
      </p:sp>
      <p:cxnSp>
        <p:nvCxnSpPr>
          <p:cNvPr id="58" name="直线箭头连接符 57">
            <a:extLst>
              <a:ext uri="{FF2B5EF4-FFF2-40B4-BE49-F238E27FC236}">
                <a16:creationId xmlns:a16="http://schemas.microsoft.com/office/drawing/2014/main" id="{DD69A164-D370-DC09-06CD-20FE0B7EC991}"/>
              </a:ext>
            </a:extLst>
          </p:cNvPr>
          <p:cNvCxnSpPr>
            <a:cxnSpLocks/>
          </p:cNvCxnSpPr>
          <p:nvPr/>
        </p:nvCxnSpPr>
        <p:spPr>
          <a:xfrm>
            <a:off x="5233644" y="5191790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内容占位符 2">
            <a:extLst>
              <a:ext uri="{FF2B5EF4-FFF2-40B4-BE49-F238E27FC236}">
                <a16:creationId xmlns:a16="http://schemas.microsoft.com/office/drawing/2014/main" id="{01938A4F-644C-F3C1-D096-20F35748951B}"/>
              </a:ext>
            </a:extLst>
          </p:cNvPr>
          <p:cNvSpPr txBox="1">
            <a:spLocks/>
          </p:cNvSpPr>
          <p:nvPr/>
        </p:nvSpPr>
        <p:spPr>
          <a:xfrm>
            <a:off x="1342593" y="2954370"/>
            <a:ext cx="1717199" cy="102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kumimoji="1" lang="en-US" altLang="zh-CN" sz="1600" dirty="0">
                <a:latin typeface="DM Sans 14pt" pitchFamily="2" charset="0"/>
                <a:cs typeface="Arial" panose="020B0604020202020204" pitchFamily="34" charset="0"/>
              </a:rPr>
              <a:t>       Traditional</a:t>
            </a:r>
          </a:p>
          <a:p>
            <a:pPr marL="0" indent="0">
              <a:buFont typeface="Arial" panose="020B0604020202020204" pitchFamily="34" charset="0"/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63" name="内容占位符 2">
            <a:extLst>
              <a:ext uri="{FF2B5EF4-FFF2-40B4-BE49-F238E27FC236}">
                <a16:creationId xmlns:a16="http://schemas.microsoft.com/office/drawing/2014/main" id="{57B795CF-94D2-525C-E114-F42710528DC7}"/>
              </a:ext>
            </a:extLst>
          </p:cNvPr>
          <p:cNvSpPr txBox="1">
            <a:spLocks/>
          </p:cNvSpPr>
          <p:nvPr/>
        </p:nvSpPr>
        <p:spPr>
          <a:xfrm>
            <a:off x="1339723" y="4617490"/>
            <a:ext cx="1717199" cy="1021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kumimoji="1" lang="en-US" altLang="zh-CN" sz="1600" dirty="0">
                <a:latin typeface="DM Sans 14pt" pitchFamily="2" charset="0"/>
                <a:cs typeface="Arial" panose="020B0604020202020204" pitchFamily="34" charset="0"/>
              </a:rPr>
              <a:t>Recursion-Free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6B45B8C-67C9-018D-B46A-E32C55B2C5D1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192950" y="4402669"/>
            <a:ext cx="1717199" cy="17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B88F2-D2F6-CB4B-85BE-52FF0B0A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E0659246-C74E-EB92-820B-3E2BF0BAECB7}"/>
              </a:ext>
            </a:extLst>
          </p:cNvPr>
          <p:cNvSpPr/>
          <p:nvPr/>
        </p:nvSpPr>
        <p:spPr>
          <a:xfrm>
            <a:off x="953950" y="1983006"/>
            <a:ext cx="67676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3994BF-52A2-5967-E129-1BA34B6F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E414DB-AFFD-6A2F-FFA1-767E13A3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05BD72B-8E3D-966D-E0BE-D8E42C73811A}"/>
              </a:ext>
            </a:extLst>
          </p:cNvPr>
          <p:cNvSpPr txBox="1"/>
          <p:nvPr/>
        </p:nvSpPr>
        <p:spPr>
          <a:xfrm>
            <a:off x="2053545" y="3910385"/>
            <a:ext cx="976324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---------------------------------------------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sz="1600" dirty="0">
                <a:latin typeface="DM Sans 14pt" pitchFamily="2" charset="0"/>
              </a:rPr>
              <a:t>		Shoemaker’16	 Schwing’24	</a:t>
            </a:r>
            <a:r>
              <a:rPr lang="zh-CN" altLang="en-US" sz="1600" dirty="0">
                <a:latin typeface="DM Sans 14pt" pitchFamily="2" charset="0"/>
              </a:rPr>
              <a:t>X-Blossom</a:t>
            </a:r>
          </a:p>
          <a:p>
            <a:r>
              <a:rPr lang="zh-CN" altLang="en-US" dirty="0"/>
              <a:t>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---------------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1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✓ </a:t>
            </a:r>
            <a:r>
              <a:rPr lang="en-US" altLang="zh-CN" dirty="0"/>
              <a:t>	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2 	        </a:t>
            </a:r>
            <a:r>
              <a:rPr lang="zh-CN" altLang="en-US" dirty="0"/>
              <a:t>◐</a:t>
            </a:r>
            <a:r>
              <a:rPr lang="en-US" altLang="zh-CN" dirty="0"/>
              <a:t>		        </a:t>
            </a:r>
            <a:r>
              <a:rPr lang="zh-CN" altLang="en-US" dirty="0"/>
              <a:t>◐</a:t>
            </a:r>
            <a:r>
              <a:rPr lang="en-US" altLang="zh-CN" dirty="0"/>
              <a:t>		        ✓</a:t>
            </a:r>
            <a:endParaRPr lang="zh-CN" altLang="en-US" dirty="0"/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Challenge 3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✓</a:t>
            </a:r>
            <a:r>
              <a:rPr lang="en-US" altLang="zh-CN" dirty="0"/>
              <a:t>		</a:t>
            </a:r>
            <a:endParaRPr lang="zh-CN" altLang="en-US" dirty="0"/>
          </a:p>
          <a:p>
            <a:r>
              <a:rPr lang="zh-CN" altLang="en-US" dirty="0"/>
              <a:t>-------------------------------------</a:t>
            </a:r>
            <a:r>
              <a:rPr lang="en-US" altLang="zh-CN" dirty="0"/>
              <a:t>-----------------------</a:t>
            </a:r>
            <a:r>
              <a:rPr lang="zh-CN" altLang="en-US" dirty="0"/>
              <a:t>------------</a:t>
            </a:r>
            <a:r>
              <a:rPr lang="en-US" altLang="zh-CN" dirty="0"/>
              <a:t>------------------------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ABAD33-5795-D4F5-AB43-2A8346827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Recursive blossom contraction and lifting 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Only one augmenting path is returned per iteration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Dynamic data structures are continuously updated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8255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376FE-FD71-0636-75F1-C0D98DF33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F01305DD-9601-913D-19A8-F02390282C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867730" y="2508719"/>
            <a:ext cx="1404000" cy="31500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56E15C3-4602-CB6A-E2FF-15E057F37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Grow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Find multiple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 concurrently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4A6D6A6-38A0-E34C-0E9D-D12832CB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2E4A9E-1400-7F02-D6B4-9FF3CAF96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2D98C638-5431-8CB2-2FDE-E3E0118887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915" y="3113900"/>
            <a:ext cx="1667700" cy="171675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A3C1291-6A47-5DAE-FD16-CC465C4D7B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4502" y="2718073"/>
            <a:ext cx="645982" cy="254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54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AFE3C-5759-1EB9-ADE9-AEA465906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F7ED209D-CBBF-075B-3E97-4F8CC70668CC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80400" y="3114000"/>
            <a:ext cx="1652400" cy="16992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ABBECD-DBBF-8541-F391-36AF16ED07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Grow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Find multiple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 concurrently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E777861-A61C-A09D-E24E-FCA7FC37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3BDEBED-44E4-1078-3909-AC9BCC452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DBE85EA-06B1-F7F8-CA7C-B66CA9ECFD3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867730" y="2508719"/>
            <a:ext cx="1404000" cy="31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514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6B196-A3CE-CA3E-A146-70784237F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7195A3AA-8A08-BF63-BC54-244C7DF33121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480400" y="3106800"/>
            <a:ext cx="1666800" cy="1778400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05C0F6-8CC2-35D0-5C86-D50D7DAFE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Grow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Find multiple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 concurrently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D6641CD6-F24B-906B-C3DA-73145C7AE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FB745E-FD7A-03F1-A2EB-7D3DA4F14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69D815D-1E71-6429-EB4E-57F2F08D812E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867730" y="2508719"/>
            <a:ext cx="1404000" cy="31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647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04E12-7719-59BA-4385-39A6163B0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0FA3B50-12D4-E0F9-6CAE-77F5C6CA2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Grow multiple trees in parallel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Find multiple </a:t>
            </a:r>
            <a:r>
              <a:rPr kumimoji="1" lang="en-US" altLang="zh-CN" sz="2000" dirty="0">
                <a:latin typeface="DM Sans 14pt Medium" pitchFamily="2" charset="0"/>
                <a:cs typeface="Arial" panose="020B0604020202020204" pitchFamily="34" charset="0"/>
              </a:rPr>
              <a:t>disjoint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augmenting paths concurrently</a:t>
            </a: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Lock-free synchronization via atomic CAS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B2159543-51A5-3590-F3E1-B1C4F3F66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Parallel Strategy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58C3867-1356-8E78-6BBE-4664159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3F7851B-888D-C5A3-FEC7-68B7708BB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1370" y="3041837"/>
            <a:ext cx="5305647" cy="274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201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16D94-2CA3-7DF5-80B4-DEE1A8D23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>
            <a:extLst>
              <a:ext uri="{FF2B5EF4-FFF2-40B4-BE49-F238E27FC236}">
                <a16:creationId xmlns:a16="http://schemas.microsoft.com/office/drawing/2014/main" id="{5A0E953A-C5C8-180A-C1C4-B614802E27A3}"/>
              </a:ext>
            </a:extLst>
          </p:cNvPr>
          <p:cNvSpPr/>
          <p:nvPr/>
        </p:nvSpPr>
        <p:spPr>
          <a:xfrm>
            <a:off x="953950" y="2514650"/>
            <a:ext cx="6767650" cy="414670"/>
          </a:xfrm>
          <a:prstGeom prst="roundRect">
            <a:avLst/>
          </a:prstGeom>
          <a:solidFill>
            <a:srgbClr val="FDE0DC"/>
          </a:solidFill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rgbClr val="FF3B30"/>
              </a:solidFill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272464-670F-7DAF-0D0F-87B44E761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Recursive blossom contraction and lifting 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Only one augmenting path is returned per iteration</a:t>
            </a:r>
          </a:p>
          <a:p>
            <a:pPr marL="457200" indent="-457200">
              <a:spcAft>
                <a:spcPts val="1000"/>
              </a:spcAft>
              <a:buFont typeface="+mj-lt"/>
              <a:buAutoNum type="arabicPeriod"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Dynamic data structures are continuously updated</a:t>
            </a:r>
          </a:p>
          <a:p>
            <a:pPr marL="0" indent="0">
              <a:spcBef>
                <a:spcPts val="3000"/>
              </a:spcBef>
              <a:spcAft>
                <a:spcPts val="1000"/>
              </a:spcAft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316DE9D-7708-F119-E29D-28076D8BC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Fundamental Challenges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7F7C4C-9AED-3C8B-D193-1DF1120F8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937A22E-68DE-E9B9-939D-7B9FDED455A4}"/>
              </a:ext>
            </a:extLst>
          </p:cNvPr>
          <p:cNvSpPr txBox="1"/>
          <p:nvPr/>
        </p:nvSpPr>
        <p:spPr>
          <a:xfrm>
            <a:off x="2053545" y="3910385"/>
            <a:ext cx="9763246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---------------------------------------------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sz="1600" dirty="0">
                <a:latin typeface="DM Sans 14pt" pitchFamily="2" charset="0"/>
              </a:rPr>
              <a:t>		Shoemaker’16	 Schwing’24	</a:t>
            </a:r>
            <a:r>
              <a:rPr lang="zh-CN" altLang="en-US" sz="1600" dirty="0">
                <a:latin typeface="DM Sans 14pt" pitchFamily="2" charset="0"/>
              </a:rPr>
              <a:t>X-Blossom</a:t>
            </a:r>
          </a:p>
          <a:p>
            <a:r>
              <a:rPr lang="zh-CN" altLang="en-US" dirty="0"/>
              <a:t>----------------------------------</a:t>
            </a:r>
            <a:r>
              <a:rPr lang="en-US" altLang="zh-CN" dirty="0"/>
              <a:t>----------------------</a:t>
            </a:r>
            <a:r>
              <a:rPr lang="zh-CN" altLang="en-US" dirty="0"/>
              <a:t>---------------</a:t>
            </a:r>
            <a:r>
              <a:rPr lang="en-US" altLang="zh-CN" dirty="0"/>
              <a:t>-------------------------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1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✓ </a:t>
            </a:r>
            <a:r>
              <a:rPr lang="en-US" altLang="zh-CN" dirty="0"/>
              <a:t>	</a:t>
            </a:r>
            <a:endParaRPr lang="zh-CN" altLang="en-US" dirty="0"/>
          </a:p>
          <a:p>
            <a:r>
              <a:rPr lang="en-US" altLang="zh-CN" dirty="0">
                <a:latin typeface="DM Sans 14pt" pitchFamily="2" charset="0"/>
              </a:rPr>
              <a:t>Challenge 2 	        </a:t>
            </a:r>
            <a:r>
              <a:rPr lang="zh-CN" altLang="en-US" dirty="0"/>
              <a:t>◐</a:t>
            </a:r>
            <a:r>
              <a:rPr lang="en-US" altLang="zh-CN" dirty="0"/>
              <a:t>		        </a:t>
            </a:r>
            <a:r>
              <a:rPr lang="zh-CN" altLang="en-US" dirty="0"/>
              <a:t>◐</a:t>
            </a:r>
            <a:r>
              <a:rPr lang="en-US" altLang="zh-CN" dirty="0"/>
              <a:t>		        ✓</a:t>
            </a:r>
            <a:endParaRPr lang="zh-CN" altLang="en-US" dirty="0"/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Challenge 3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✗</a:t>
            </a:r>
            <a:r>
              <a:rPr lang="en-US" altLang="zh-CN" dirty="0"/>
              <a:t>		        </a:t>
            </a:r>
            <a:r>
              <a:rPr lang="zh-CN" altLang="en-US" dirty="0"/>
              <a:t>✓</a:t>
            </a:r>
            <a:r>
              <a:rPr lang="en-US" altLang="zh-CN" dirty="0"/>
              <a:t>		</a:t>
            </a:r>
            <a:endParaRPr lang="zh-CN" altLang="en-US" dirty="0"/>
          </a:p>
          <a:p>
            <a:r>
              <a:rPr lang="zh-CN" altLang="en-US" dirty="0"/>
              <a:t>-------------------------------------</a:t>
            </a:r>
            <a:r>
              <a:rPr lang="en-US" altLang="zh-CN" dirty="0"/>
              <a:t>-----------------------</a:t>
            </a:r>
            <a:r>
              <a:rPr lang="zh-CN" altLang="en-US" dirty="0"/>
              <a:t>------------</a:t>
            </a:r>
            <a:r>
              <a:rPr lang="en-US" altLang="zh-CN" dirty="0"/>
              <a:t>------------------------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947076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C6928-5A7E-EDB4-2751-5B01AB792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F4A98E-46D2-275A-2F7E-D7EB71C1F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 single path table stores an even-length alternating path for each even node	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FA2A8191-9228-D086-D50C-6A021A9B8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Replacing Dynamic Trees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23F5522-A8D0-F647-856B-60AF4B596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表格 15">
                <a:extLst>
                  <a:ext uri="{FF2B5EF4-FFF2-40B4-BE49-F238E27FC236}">
                    <a16:creationId xmlns:a16="http://schemas.microsoft.com/office/drawing/2014/main" id="{9C39A08A-71FC-F485-2F09-AB34AB1987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887625"/>
                  </p:ext>
                </p:extLst>
              </p:nvPr>
            </p:nvGraphicFramePr>
            <p:xfrm>
              <a:off x="2181175" y="4014097"/>
              <a:ext cx="1558042" cy="216077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25243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932799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086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表格 15">
                <a:extLst>
                  <a:ext uri="{FF2B5EF4-FFF2-40B4-BE49-F238E27FC236}">
                    <a16:creationId xmlns:a16="http://schemas.microsoft.com/office/drawing/2014/main" id="{9C39A08A-71FC-F485-2F09-AB34AB19870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6887625"/>
                  </p:ext>
                </p:extLst>
              </p:nvPr>
            </p:nvGraphicFramePr>
            <p:xfrm>
              <a:off x="2181175" y="4014097"/>
              <a:ext cx="1558042" cy="216077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25243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932799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086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" t="-104000" r="-152000" b="-5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8919" t="-104000" r="-2703" b="-50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" t="-212500" r="-152000" b="-4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8919" t="-212500" r="-2703" b="-4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" t="-300000" r="-152000" b="-3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8919" t="-300000" r="-2703" b="-30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" t="-416667" r="-152000" b="-2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8919" t="-416667" r="-2703" b="-2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" t="-496000" r="-152000" b="-1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8919" t="-496000" r="-2703" b="-11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308682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0" t="-620833" r="-152000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65" marR="82965" marT="41482" marB="41482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68919" t="-620833" r="-2703" b="-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表格 16">
                <a:extLst>
                  <a:ext uri="{FF2B5EF4-FFF2-40B4-BE49-F238E27FC236}">
                    <a16:creationId xmlns:a16="http://schemas.microsoft.com/office/drawing/2014/main" id="{C2609FCB-7277-8EB4-D436-407A822F258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2026781"/>
                  </p:ext>
                </p:extLst>
              </p:nvPr>
            </p:nvGraphicFramePr>
            <p:xfrm>
              <a:off x="4550483" y="4006931"/>
              <a:ext cx="1558208" cy="216100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25310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932898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087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表格 16">
                <a:extLst>
                  <a:ext uri="{FF2B5EF4-FFF2-40B4-BE49-F238E27FC236}">
                    <a16:creationId xmlns:a16="http://schemas.microsoft.com/office/drawing/2014/main" id="{C2609FCB-7277-8EB4-D436-407A822F258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2026781"/>
                  </p:ext>
                </p:extLst>
              </p:nvPr>
            </p:nvGraphicFramePr>
            <p:xfrm>
              <a:off x="4550483" y="4006931"/>
              <a:ext cx="1558208" cy="216100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25310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932898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087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" t="-100000" r="-155102" b="-5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7568" t="-100000" r="-2703" b="-50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" t="-208333" r="-155102" b="-4291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7568" t="-208333" r="-2703" b="-4291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" t="-296000" r="-155102" b="-3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7568" t="-296000" r="-2703" b="-31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" t="-412500" r="-155102" b="-2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7568" t="-412500" r="-2703" b="-2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" t="-492000" r="-155102" b="-11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7568" t="-492000" r="-2703" b="-11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41" t="-616667" r="-155102" b="-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67568" t="-616667" r="-2703" b="-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8" name="表格 17">
                <a:extLst>
                  <a:ext uri="{FF2B5EF4-FFF2-40B4-BE49-F238E27FC236}">
                    <a16:creationId xmlns:a16="http://schemas.microsoft.com/office/drawing/2014/main" id="{B24DEE06-89E7-0DC3-464A-4B82ED39F2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2498666"/>
                  </p:ext>
                </p:extLst>
              </p:nvPr>
            </p:nvGraphicFramePr>
            <p:xfrm>
              <a:off x="6919957" y="4014994"/>
              <a:ext cx="1558210" cy="216100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25311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932899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087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𝑏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𝑑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,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𝑎</m:t>
                                </m:r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altLang="zh-CN" sz="13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1" lang="en-US" altLang="zh-CN" sz="13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</m:oMath>
                            </m:oMathPara>
                          </a14:m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8" name="表格 17">
                <a:extLst>
                  <a:ext uri="{FF2B5EF4-FFF2-40B4-BE49-F238E27FC236}">
                    <a16:creationId xmlns:a16="http://schemas.microsoft.com/office/drawing/2014/main" id="{B24DEE06-89E7-0DC3-464A-4B82ED39F2D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72498666"/>
                  </p:ext>
                </p:extLst>
              </p:nvPr>
            </p:nvGraphicFramePr>
            <p:xfrm>
              <a:off x="6919957" y="4014994"/>
              <a:ext cx="1558210" cy="216100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25311">
                      <a:extLst>
                        <a:ext uri="{9D8B030D-6E8A-4147-A177-3AD203B41FA5}">
                          <a16:colId xmlns:a16="http://schemas.microsoft.com/office/drawing/2014/main" val="1738952680"/>
                        </a:ext>
                      </a:extLst>
                    </a:gridCol>
                    <a:gridCol w="932899">
                      <a:extLst>
                        <a:ext uri="{9D8B030D-6E8A-4147-A177-3AD203B41FA5}">
                          <a16:colId xmlns:a16="http://schemas.microsoft.com/office/drawing/2014/main" val="2411917797"/>
                        </a:ext>
                      </a:extLst>
                    </a:gridCol>
                  </a:tblGrid>
                  <a:tr h="30871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Node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1300" b="0" i="0" dirty="0">
                              <a:latin typeface="DM Sans 14pt" pitchFamily="2" charset="0"/>
                            </a:rPr>
                            <a:t>Path</a:t>
                          </a:r>
                          <a:endParaRPr lang="zh-CN" altLang="en-US" sz="1300" b="0" i="0" dirty="0">
                            <a:latin typeface="DM Sans 14pt" pitchFamily="2" charset="0"/>
                          </a:endParaRPr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99668743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" t="-100000" r="-152000" b="-50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8919" t="-100000" r="-2703" b="-50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59256320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" t="-208333" r="-152000" b="-4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8919" t="-208333" r="-2703" b="-4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75198282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" t="-296000" r="-152000" b="-30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8919" t="-296000" r="-2703" b="-308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88816813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" t="-412500" r="-152000" b="-220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8919" t="-412500" r="-2703" b="-2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465659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" t="-492000" r="-152000" b="-112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8919" t="-492000" r="-2703" b="-11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4824541"/>
                      </a:ext>
                    </a:extLst>
                  </a:tr>
                  <a:tr h="308715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0" t="-616667" r="-152000" b="-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82974" marR="82974" marT="41487" marB="41487" anchor="ctr">
                        <a:lnL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68919" t="-616667" r="-2703" b="-16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75435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00085B14-2826-51E6-7E52-88F8F459C7EA}"/>
              </a:ext>
            </a:extLst>
          </p:cNvPr>
          <p:cNvSpPr txBox="1"/>
          <p:nvPr/>
        </p:nvSpPr>
        <p:spPr>
          <a:xfrm>
            <a:off x="3949477" y="5020310"/>
            <a:ext cx="3904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zh-CN" altLang="en-US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4FC5A2A-CB9E-40DC-9FBE-0085A49491A4}"/>
              </a:ext>
            </a:extLst>
          </p:cNvPr>
          <p:cNvSpPr txBox="1"/>
          <p:nvPr/>
        </p:nvSpPr>
        <p:spPr>
          <a:xfrm>
            <a:off x="6319285" y="5020310"/>
            <a:ext cx="3900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495ED57-D07D-D8E7-9579-7DDBBDDF0FFB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729035" y="2057335"/>
            <a:ext cx="5227200" cy="16704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FBD2FA-48A6-9BAE-2B2E-E0EAEE0A9FC6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363971" y="2215550"/>
            <a:ext cx="1666800" cy="1778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4D86C96-2383-2F95-863A-0B117CBA86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6596" y="2274729"/>
            <a:ext cx="3773610" cy="118481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6780612-CBD7-5277-F657-8C7EF27F91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19957" y="2274729"/>
            <a:ext cx="1886804" cy="118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8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/>
      <p:bldP spid="2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9E1C6-78A1-BA8B-E1B5-C786F93E5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C0BDBA-79D0-F685-84AD-9DD268CC6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Real-world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Social graphs, economic networks, communication graphs, …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4C8C1C0-4FD0-574F-9A01-234F62C7D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Experiments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3A1F082-7987-72CC-9779-BE7DF1381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 descr="表格&#10;&#10;描述已自动生成">
            <a:extLst>
              <a:ext uri="{FF2B5EF4-FFF2-40B4-BE49-F238E27FC236}">
                <a16:creationId xmlns:a16="http://schemas.microsoft.com/office/drawing/2014/main" id="{5EE58827-C229-636D-E178-692A8509C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5995" y="2750632"/>
            <a:ext cx="6044605" cy="263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53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78706-4629-F8AC-A517-CEF9933E7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9668AE-346E-A094-2554-47A351AFC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Real-world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Social graphs, economic networks, communication graphs, … 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Synthetic datasets: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Random graphs with specific densities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Random graphs with specific degrees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Random graphs with gamma-distributed degrees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Platform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A server with dual AMD EPYC 7643 processors and 256 GB of RAM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2E4EF2B4-32B9-DE5E-7D8D-99178D5A0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Experiments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5ABC55A-E671-AC3A-20CC-BFD3C5580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6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E2C4F-827C-3E82-1B49-E68841BB6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FD6E50-232B-AA93-0FB0-6B4952445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Graph Data Management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Graph databases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graph learning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Distributed Systems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Network scheduling and multi-GPU communication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Online Platforms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User pairing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service dispatch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E7CEB61-0445-0C97-A74C-796DDB68B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0CE40E-AFE7-7634-9AC1-90DA35710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 descr="11 Ridesharing Apps to Consider While Building Your Own Taxi App">
            <a:extLst>
              <a:ext uri="{FF2B5EF4-FFF2-40B4-BE49-F238E27FC236}">
                <a16:creationId xmlns:a16="http://schemas.microsoft.com/office/drawing/2014/main" id="{28C071DD-D0B0-06B1-C5D9-607CEE3CF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505" y="3945429"/>
            <a:ext cx="2319069" cy="173930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B3254A1-4BE8-D12E-981B-EE7A98F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512" t="3825" r="14764" b="16760"/>
          <a:stretch>
            <a:fillRect/>
          </a:stretch>
        </p:blipFill>
        <p:spPr>
          <a:xfrm>
            <a:off x="8763571" y="1727298"/>
            <a:ext cx="2017844" cy="170170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100C4A3-F925-4F2F-8D69-5D6A242D6D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75" r="11809" b="17488"/>
          <a:stretch>
            <a:fillRect/>
          </a:stretch>
        </p:blipFill>
        <p:spPr>
          <a:xfrm>
            <a:off x="8680672" y="1727298"/>
            <a:ext cx="2220734" cy="180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6826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4C1BE-36CA-9B73-29D6-B810353C6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B9281B5-47E6-2BC3-82B3-B5EFF716D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Compared with three baselines: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C++ Boost Graph Library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sequential solution (LEMON)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Prior best parallel solution (Par-EB, 2024)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521AD0E-4EA5-D897-DAB9-6C7FF19DF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811" y="3541802"/>
            <a:ext cx="5213037" cy="263516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A54A0A3-CB04-6EE5-442D-529D0D4E347B}"/>
              </a:ext>
            </a:extLst>
          </p:cNvPr>
          <p:cNvSpPr txBox="1"/>
          <p:nvPr/>
        </p:nvSpPr>
        <p:spPr>
          <a:xfrm>
            <a:off x="7529094" y="3610286"/>
            <a:ext cx="38247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kumimoji="1" lang="en-US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Speedup of 8-core X-Blossom:</a:t>
            </a:r>
          </a:p>
          <a:p>
            <a:endParaRPr kumimoji="1" lang="en-US" altLang="zh-CN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	- LEMON (992x)</a:t>
            </a:r>
          </a:p>
          <a:p>
            <a:endParaRPr kumimoji="1" lang="en-US" altLang="zh-CN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	- Par-EB (327x)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CBC8D84-EFF2-FAC3-E89C-3C5B9DBB8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High-Performance Results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7E1436-C97D-ABE6-14B8-0C9391EC7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49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2FA5C385-CE45-A309-849A-E94CEF30C2D2}"/>
              </a:ext>
            </a:extLst>
          </p:cNvPr>
          <p:cNvSpPr/>
          <p:nvPr/>
        </p:nvSpPr>
        <p:spPr>
          <a:xfrm>
            <a:off x="6568611" y="5424683"/>
            <a:ext cx="353816" cy="157251"/>
          </a:xfrm>
          <a:prstGeom prst="ellipse">
            <a:avLst/>
          </a:prstGeom>
          <a:noFill/>
          <a:ln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rgbClr val="B23A48"/>
              </a:solidFill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67D552D4-6358-BE0F-A17B-304F21C4C018}"/>
              </a:ext>
            </a:extLst>
          </p:cNvPr>
          <p:cNvSpPr/>
          <p:nvPr/>
        </p:nvSpPr>
        <p:spPr>
          <a:xfrm>
            <a:off x="5027462" y="4138583"/>
            <a:ext cx="353816" cy="157251"/>
          </a:xfrm>
          <a:prstGeom prst="ellipse">
            <a:avLst/>
          </a:prstGeom>
          <a:noFill/>
          <a:ln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3142C0A3-C8FE-F1B7-F2E9-B38AD676DADF}"/>
              </a:ext>
            </a:extLst>
          </p:cNvPr>
          <p:cNvSpPr/>
          <p:nvPr/>
        </p:nvSpPr>
        <p:spPr>
          <a:xfrm>
            <a:off x="5334697" y="4349231"/>
            <a:ext cx="353816" cy="157251"/>
          </a:xfrm>
          <a:prstGeom prst="ellipse">
            <a:avLst/>
          </a:prstGeom>
          <a:noFill/>
          <a:ln>
            <a:solidFill>
              <a:srgbClr val="B23A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980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0" grpId="1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310F9-BAC9-2BF4-B4C4-BC3384CDC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表, 折线图&#10;&#10;描述已自动生成">
            <a:extLst>
              <a:ext uri="{FF2B5EF4-FFF2-40B4-BE49-F238E27FC236}">
                <a16:creationId xmlns:a16="http://schemas.microsoft.com/office/drawing/2014/main" id="{D1E6D958-68AA-30E4-5DEB-6F9B6FF13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712" y="2427451"/>
            <a:ext cx="4917502" cy="3386939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3FE8522-EFA8-8B77-FF74-665E1D46F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When # of threads doubles, the average speedup is 1.72x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A2C58F1-2C83-748B-57F8-7E5E3E8A0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Scalability Test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25BF78-46CA-5251-195F-80CCC9F15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5479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A85DA-0373-9708-ECD5-E1AFA7EC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9BB9CF-7612-7E21-B5BA-FD37CA23D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Avoids the memory overhead for recursive call stacks and tree reconstruction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07C29187-64F6-D1DB-B51E-B31601A8F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Memory Footprint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AE96075-C1EA-2AD3-4B0C-869BB7DC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 descr="图表, 条形图&#10;&#10;描述已自动生成">
            <a:extLst>
              <a:ext uri="{FF2B5EF4-FFF2-40B4-BE49-F238E27FC236}">
                <a16:creationId xmlns:a16="http://schemas.microsoft.com/office/drawing/2014/main" id="{A1DBF910-3FFE-601A-F552-B8C691E152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5847" y="2774883"/>
            <a:ext cx="7110553" cy="269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4455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480F4-4171-3944-C3EF-92A990BA0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CA472A-C23B-9101-A415-38DB1BDC8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X-Blossom (https://</a:t>
            </a:r>
            <a:r>
              <a:rPr kumimoji="1" lang="en-US" altLang="zh-CN" sz="2000" dirty="0" err="1">
                <a:latin typeface="DM Sans 14pt" pitchFamily="2" charset="0"/>
                <a:cs typeface="Arial" panose="020B0604020202020204" pitchFamily="34" charset="0"/>
              </a:rPr>
              <a:t>github.com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/Davis-Fan/X-Blossom)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a massively parallel computation framework for maximum matching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the 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best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parallel solution so far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-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recursion-free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+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massively parallel search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+ </a:t>
            </a:r>
            <a:r>
              <a:rPr kumimoji="1" lang="en-US" altLang="zh-CN" sz="2000" dirty="0">
                <a:solidFill>
                  <a:srgbClr val="C00000"/>
                </a:solidFill>
                <a:latin typeface="DM Sans 14pt" pitchFamily="2" charset="0"/>
                <a:cs typeface="Arial" panose="020B0604020202020204" pitchFamily="34" charset="0"/>
              </a:rPr>
              <a:t>path table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Published in VLDB 2025</a:t>
            </a: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338AB2CD-015C-9EBC-70D4-DAF42DBFF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X-Blossom Summary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6804A7D-080B-2730-383B-53DE1A97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254711D-EC48-40F4-6F84-1F022F36ABA9}"/>
              </a:ext>
            </a:extLst>
          </p:cNvPr>
          <p:cNvSpPr txBox="1"/>
          <p:nvPr/>
        </p:nvSpPr>
        <p:spPr>
          <a:xfrm>
            <a:off x="1180618" y="4198746"/>
            <a:ext cx="880158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Dayi Fan, </a:t>
            </a:r>
            <a:r>
              <a:rPr lang="en-US" altLang="zh-CN" dirty="0" err="1">
                <a:latin typeface="DM Sans 14pt" pitchFamily="2" charset="0"/>
                <a:cs typeface="Arial" panose="020B0604020202020204" pitchFamily="34" charset="0"/>
              </a:rPr>
              <a:t>Rubao</a:t>
            </a:r>
            <a:r>
              <a:rPr lang="en-US" altLang="zh-CN" dirty="0">
                <a:latin typeface="DM Sans 14pt" pitchFamily="2" charset="0"/>
                <a:cs typeface="Arial" panose="020B0604020202020204" pitchFamily="34" charset="0"/>
              </a:rPr>
              <a:t> Lee, and Xiaodong Zhang. X-Blossom: Massive Parallelization of Graph Maximum Matching. PVLDB, 18(10): 3339-3353, 2025.</a:t>
            </a: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244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B30F4-B502-0872-ACCA-FE863C8B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AF26F2C-1211-EB88-7E29-7EBA083F80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Graph Data Management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Graph databases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graph learning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Distributed Systems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Network scheduling and multi-GPU communication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Online Platforms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User pairing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service dispatch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Quantum Computing	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Surface codes</a:t>
            </a:r>
            <a:r>
              <a:rPr kumimoji="1" lang="zh-CN" altLang="en-US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and quantum error correction</a:t>
            </a:r>
          </a:p>
          <a:p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EF96D6A1-2B30-C37B-2FC9-479F83436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Applications of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14B316-E32E-B3EF-B18A-26BAE656C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65B6E84-6BE9-9C62-08B8-5DBD65C7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299" r="21832"/>
          <a:stretch>
            <a:fillRect/>
          </a:stretch>
        </p:blipFill>
        <p:spPr>
          <a:xfrm>
            <a:off x="8610600" y="2765295"/>
            <a:ext cx="2241639" cy="1970863"/>
          </a:xfrm>
          <a:prstGeom prst="rect">
            <a:avLst/>
          </a:prstGeom>
        </p:spPr>
      </p:pic>
      <p:pic>
        <p:nvPicPr>
          <p:cNvPr id="10" name="图片 9" descr="QuantumHW1-Qubits">
            <a:extLst>
              <a:ext uri="{FF2B5EF4-FFF2-40B4-BE49-F238E27FC236}">
                <a16:creationId xmlns:a16="http://schemas.microsoft.com/office/drawing/2014/main" id="{3A0741A4-8AFC-2526-E898-56D4B3F9D4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074" b="24138"/>
          <a:stretch>
            <a:fillRect/>
          </a:stretch>
        </p:blipFill>
        <p:spPr>
          <a:xfrm>
            <a:off x="8744554" y="2765295"/>
            <a:ext cx="1973730" cy="197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5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3D54D-0E5E-2F02-16C9-83C0EA9E3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37001D-7D94-93FA-324E-14F1F2B77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Augmenting path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alternates between 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unmatched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edges and </a:t>
            </a:r>
            <a:r>
              <a:rPr kumimoji="1" lang="en-US" altLang="zh-CN" sz="2000" i="1" dirty="0">
                <a:latin typeface="DM Sans 14pt" pitchFamily="2" charset="0"/>
                <a:cs typeface="Arial" panose="020B0604020202020204" pitchFamily="34" charset="0"/>
              </a:rPr>
              <a:t>matched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edges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– begins and ends with an unmatched node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8AA9787C-04B7-ED2D-F2F0-259C02229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5109140-88DE-CD98-223C-66640AB3D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3A87849-8CDF-1A4D-B8E6-C1BA1B3538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132248" y="3247064"/>
            <a:ext cx="1702427" cy="17024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899428D-19A4-D544-F522-23F99D19B43A}"/>
                  </a:ext>
                </a:extLst>
              </p:cNvPr>
              <p:cNvSpPr txBox="1"/>
              <p:nvPr/>
            </p:nvSpPr>
            <p:spPr>
              <a:xfrm>
                <a:off x="1814125" y="4847077"/>
                <a:ext cx="214909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</m:oMath>
                  </m:oMathPara>
                </a14:m>
                <a:endParaRPr kumimoji="1"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899428D-19A4-D544-F522-23F99D19B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125" y="4847077"/>
                <a:ext cx="214909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BFE184B1-B967-F2E3-66CC-BF1CB52236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766989" y="3215065"/>
            <a:ext cx="1702427" cy="170242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714598F-6C93-1D4C-BEB3-540162C8CA39}"/>
              </a:ext>
            </a:extLst>
          </p:cNvPr>
          <p:cNvSpPr txBox="1"/>
          <p:nvPr/>
        </p:nvSpPr>
        <p:spPr>
          <a:xfrm>
            <a:off x="4382300" y="4847076"/>
            <a:ext cx="2415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An augmenting path</a:t>
            </a:r>
          </a:p>
        </p:txBody>
      </p:sp>
    </p:spTree>
    <p:extLst>
      <p:ext uri="{BB962C8B-B14F-4D97-AF65-F5344CB8AC3E}">
        <p14:creationId xmlns:p14="http://schemas.microsoft.com/office/powerpoint/2010/main" val="70382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DA64F-30B0-B1C7-101F-0FC038563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F9189DD-BE55-45AC-1971-49D0498D6D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922705" y="3198514"/>
            <a:ext cx="1702427" cy="1702427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257344-6A8D-DB84-D34C-C88DB9D94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Flip an augmenting path</a:t>
            </a:r>
          </a:p>
          <a:p>
            <a:pPr marL="0" indent="0">
              <a:buNone/>
            </a:pP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	unmatched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solidFill>
                  <a:srgbClr val="FF1F5B"/>
                </a:solidFill>
                <a:latin typeface="DM Sans 14pt" pitchFamily="2" charset="0"/>
                <a:cs typeface="Arial" panose="020B0604020202020204" pitchFamily="34" charset="0"/>
              </a:rPr>
              <a:t>matched</a:t>
            </a:r>
          </a:p>
          <a:p>
            <a:pPr marL="0" indent="0">
              <a:buNone/>
            </a:pPr>
            <a:r>
              <a:rPr kumimoji="1" lang="en-US" altLang="zh-CN" sz="2000" dirty="0">
                <a:solidFill>
                  <a:srgbClr val="FF1F5B"/>
                </a:solidFill>
                <a:latin typeface="DM Sans 14pt" pitchFamily="2" charset="0"/>
                <a:cs typeface="Arial" panose="020B0604020202020204" pitchFamily="34" charset="0"/>
              </a:rPr>
              <a:t>	matched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lang="zh-CN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zh-CN" sz="2000" dirty="0">
                <a:latin typeface="DM Sans 14pt" pitchFamily="2" charset="0"/>
                <a:cs typeface="Arial" panose="020B0604020202020204" pitchFamily="34" charset="0"/>
              </a:rPr>
              <a:t> </a:t>
            </a:r>
            <a:r>
              <a:rPr kumimoji="1" lang="en-US" altLang="zh-CN" sz="2000" dirty="0">
                <a:latin typeface="DM Sans 14pt" pitchFamily="2" charset="0"/>
                <a:cs typeface="Arial" panose="020B0604020202020204" pitchFamily="34" charset="0"/>
              </a:rPr>
              <a:t>unmatched</a:t>
            </a: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5BED98C-1DC7-8F60-073F-E39389293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058D48-FC39-782E-DA09-DFB855754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D2009AB-AE97-8DE4-21CA-1F8F32F162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132248" y="3247064"/>
            <a:ext cx="1702427" cy="17024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C0453EE-16C2-4ABB-EDDE-6247E1BDB5EE}"/>
                  </a:ext>
                </a:extLst>
              </p:cNvPr>
              <p:cNvSpPr txBox="1"/>
              <p:nvPr/>
            </p:nvSpPr>
            <p:spPr>
              <a:xfrm>
                <a:off x="1814125" y="4847077"/>
                <a:ext cx="214909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</m:oMath>
                  </m:oMathPara>
                </a14:m>
                <a:endParaRPr kumimoji="1"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C0453EE-16C2-4ABB-EDDE-6247E1BDB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125" y="4847077"/>
                <a:ext cx="214909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D07EC417-2F41-CB0E-DABD-E3A4A6D56BA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766989" y="3215065"/>
            <a:ext cx="1702427" cy="170242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158F35B-82B3-1898-0C20-6B712283B4AD}"/>
              </a:ext>
            </a:extLst>
          </p:cNvPr>
          <p:cNvSpPr txBox="1"/>
          <p:nvPr/>
        </p:nvSpPr>
        <p:spPr>
          <a:xfrm>
            <a:off x="4382300" y="4847076"/>
            <a:ext cx="2415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An augmenting path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6A50281-0766-F27B-CFB8-BC9F27DDDD9A}"/>
                  </a:ext>
                </a:extLst>
              </p:cNvPr>
              <p:cNvSpPr txBox="1"/>
              <p:nvPr/>
            </p:nvSpPr>
            <p:spPr>
              <a:xfrm>
                <a:off x="7345888" y="4847076"/>
                <a:ext cx="273800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𝑀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kumimoji="1" lang="en-US" altLang="zh-CN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6A50281-0766-F27B-CFB8-BC9F27DDD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888" y="4847076"/>
                <a:ext cx="273800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860B21C7-6F52-68A1-3798-0FBDE667B403}"/>
              </a:ext>
            </a:extLst>
          </p:cNvPr>
          <p:cNvSpPr txBox="1"/>
          <p:nvPr/>
        </p:nvSpPr>
        <p:spPr>
          <a:xfrm>
            <a:off x="6821732" y="3649277"/>
            <a:ext cx="6948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i="1" dirty="0">
                <a:latin typeface="DM Sans 14pt" pitchFamily="2" charset="0"/>
                <a:cs typeface="Arial" panose="020B0604020202020204" pitchFamily="34" charset="0"/>
              </a:rPr>
              <a:t>flip</a:t>
            </a:r>
            <a:endParaRPr lang="zh-CN" altLang="en-US" i="1" dirty="0">
              <a:latin typeface="DM Sans 14pt" pitchFamily="2" charset="0"/>
            </a:endParaRPr>
          </a:p>
        </p:txBody>
      </p:sp>
      <p:cxnSp>
        <p:nvCxnSpPr>
          <p:cNvPr id="14" name="直线箭头连接符 13">
            <a:extLst>
              <a:ext uri="{FF2B5EF4-FFF2-40B4-BE49-F238E27FC236}">
                <a16:creationId xmlns:a16="http://schemas.microsoft.com/office/drawing/2014/main" id="{9E423308-3EEE-13B3-E6B1-164DED2DE393}"/>
              </a:ext>
            </a:extLst>
          </p:cNvPr>
          <p:cNvCxnSpPr>
            <a:cxnSpLocks/>
          </p:cNvCxnSpPr>
          <p:nvPr/>
        </p:nvCxnSpPr>
        <p:spPr>
          <a:xfrm>
            <a:off x="6821732" y="3979285"/>
            <a:ext cx="74865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99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FD375-46F2-69E3-7C4B-90BA48420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0CB3D0B-3AA9-671A-7D90-0EC977DF2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950" y="1043610"/>
            <a:ext cx="10515600" cy="513335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en-US" altLang="zh-CN" sz="2400" dirty="0">
              <a:latin typeface="DM Sans 14pt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kumimoji="1" lang="en-US" altLang="zh-CN" sz="2000" dirty="0">
              <a:latin typeface="DM Sans 14pt" pitchFamily="2" charset="0"/>
              <a:cs typeface="Arial" panose="020B0604020202020204" pitchFamily="34" charset="0"/>
            </a:endParaRPr>
          </a:p>
          <a:p>
            <a:endParaRPr kumimoji="1" lang="en-U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C4CE4BF-4503-4F9D-1DF0-3CFFF49CB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sz="4000" b="0" dirty="0">
                <a:latin typeface="DM Sans 14pt" pitchFamily="2" charset="0"/>
                <a:cs typeface="Arial" panose="020B0604020202020204" pitchFamily="34" charset="0"/>
              </a:rPr>
              <a:t>Finding Maximum Matching</a:t>
            </a:r>
            <a:endParaRPr kumimoji="1" lang="zh-CN" altLang="en-US" sz="4000" b="0" dirty="0">
              <a:latin typeface="DM Sans 14pt" pitchFamily="2" charset="0"/>
              <a:cs typeface="Arial" panose="020B0604020202020204" pitchFamily="34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08ED7A-D4CA-FD3E-0315-45758B00D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D49B9-F9C9-8A41-9FE2-284E129F6E43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2350E6BE-B043-DECE-1DEB-DBE9C9426772}"/>
              </a:ext>
            </a:extLst>
          </p:cNvPr>
          <p:cNvCxnSpPr>
            <a:cxnSpLocks/>
          </p:cNvCxnSpPr>
          <p:nvPr/>
        </p:nvCxnSpPr>
        <p:spPr>
          <a:xfrm>
            <a:off x="971550" y="3927787"/>
            <a:ext cx="10248900" cy="6673"/>
          </a:xfrm>
          <a:prstGeom prst="line">
            <a:avLst/>
          </a:prstGeom>
          <a:ln w="25400"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B2B6CDCD-963F-ABF1-59AD-C4819DF629D6}"/>
              </a:ext>
            </a:extLst>
          </p:cNvPr>
          <p:cNvCxnSpPr>
            <a:cxnSpLocks/>
          </p:cNvCxnSpPr>
          <p:nvPr/>
        </p:nvCxnSpPr>
        <p:spPr>
          <a:xfrm>
            <a:off x="2570613" y="3142889"/>
            <a:ext cx="0" cy="791571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DC5283E7-325B-F53C-AA26-1CEC44AF016E}"/>
              </a:ext>
            </a:extLst>
          </p:cNvPr>
          <p:cNvSpPr txBox="1"/>
          <p:nvPr/>
        </p:nvSpPr>
        <p:spPr>
          <a:xfrm>
            <a:off x="1409419" y="2036513"/>
            <a:ext cx="2322388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500"/>
              </a:spcAft>
            </a:pPr>
            <a:endParaRPr kumimoji="1" lang="en-US" altLang="zh-CN" sz="1800" dirty="0">
              <a:latin typeface="DM Sans 14pt" pitchFamily="2" charset="0"/>
              <a:cs typeface="Arial" panose="020B0604020202020204" pitchFamily="34" charset="0"/>
            </a:endParaRPr>
          </a:p>
          <a:p>
            <a:pPr algn="ctr">
              <a:spcAft>
                <a:spcPts val="500"/>
              </a:spcAft>
            </a:pPr>
            <a:r>
              <a:rPr kumimoji="1" lang="en-US" altLang="zh-CN" sz="1800" dirty="0">
                <a:latin typeface="DM Sans 14pt" pitchFamily="2" charset="0"/>
                <a:cs typeface="Arial" panose="020B0604020202020204" pitchFamily="34" charset="0"/>
              </a:rPr>
              <a:t>1957</a:t>
            </a:r>
          </a:p>
          <a:p>
            <a:pPr algn="ctr">
              <a:spcAft>
                <a:spcPts val="500"/>
              </a:spcAft>
            </a:pP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Berge’s Theorem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423B7C1C-D4EE-C1DA-E00B-63CBF839FBD2}"/>
              </a:ext>
            </a:extLst>
          </p:cNvPr>
          <p:cNvSpPr txBox="1"/>
          <p:nvPr/>
        </p:nvSpPr>
        <p:spPr>
          <a:xfrm>
            <a:off x="838200" y="4246126"/>
            <a:ext cx="40998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A matching is maximum </a:t>
            </a:r>
            <a:r>
              <a:rPr kumimoji="1" lang="en-US" altLang="zh-CN" dirty="0">
                <a:latin typeface="DM Sans 14pt Medium" pitchFamily="2" charset="0"/>
                <a:cs typeface="Arial" panose="020B0604020202020204" pitchFamily="34" charset="0"/>
              </a:rPr>
              <a:t>if and only if</a:t>
            </a:r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kumimoji="1" lang="en-US" altLang="zh-CN" dirty="0">
                <a:latin typeface="DM Sans 14pt" pitchFamily="2" charset="0"/>
                <a:cs typeface="Arial" panose="020B0604020202020204" pitchFamily="34" charset="0"/>
              </a:rPr>
              <a:t>no augmenting path can be found</a:t>
            </a:r>
          </a:p>
        </p:txBody>
      </p:sp>
    </p:spTree>
    <p:extLst>
      <p:ext uri="{BB962C8B-B14F-4D97-AF65-F5344CB8AC3E}">
        <p14:creationId xmlns:p14="http://schemas.microsoft.com/office/powerpoint/2010/main" val="233050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tlCol="0" anchor="ctr"/>
      <a:lstStyle>
        <a:defPPr algn="ctr">
          <a:defRPr kumimoji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17587</TotalTime>
  <Words>6272</Words>
  <Application>Microsoft Macintosh PowerPoint</Application>
  <PresentationFormat>宽屏</PresentationFormat>
  <Paragraphs>757</Paragraphs>
  <Slides>53</Slides>
  <Notes>52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63" baseType="lpstr">
      <vt:lpstr>等线</vt:lpstr>
      <vt:lpstr>Arial</vt:lpstr>
      <vt:lpstr>Calibri</vt:lpstr>
      <vt:lpstr>Calibri Light</vt:lpstr>
      <vt:lpstr>Cambria Math</vt:lpstr>
      <vt:lpstr>DM Sans 14pt</vt:lpstr>
      <vt:lpstr>DM Sans 14pt Medium</vt:lpstr>
      <vt:lpstr>Spencer</vt:lpstr>
      <vt:lpstr>Wingdings</vt:lpstr>
      <vt:lpstr>Office 2013 - 2022 Theme</vt:lpstr>
      <vt:lpstr>X-Blossom</vt:lpstr>
      <vt:lpstr>Maximum Matching</vt:lpstr>
      <vt:lpstr>Applications of Maximum Matching</vt:lpstr>
      <vt:lpstr>Applications of Maximum Matching</vt:lpstr>
      <vt:lpstr>Applications of Maximum Matching</vt:lpstr>
      <vt:lpstr>Applications of Maximum Matching</vt:lpstr>
      <vt:lpstr>Finding Maximum Matching</vt:lpstr>
      <vt:lpstr>Finding Maximum Matching</vt:lpstr>
      <vt:lpstr>Finding Maximum Matching</vt:lpstr>
      <vt:lpstr>Finding Maximum Matching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Blossom Algorithm</vt:lpstr>
      <vt:lpstr>Fundamental Challenges</vt:lpstr>
      <vt:lpstr>Insights</vt:lpstr>
      <vt:lpstr>Insights</vt:lpstr>
      <vt:lpstr>Insights</vt:lpstr>
      <vt:lpstr>Insights</vt:lpstr>
      <vt:lpstr>Eliminating Recursion</vt:lpstr>
      <vt:lpstr>Eliminating Recursion</vt:lpstr>
      <vt:lpstr>Eliminating Recursion</vt:lpstr>
      <vt:lpstr>Eliminating Recursion</vt:lpstr>
      <vt:lpstr>Eliminating Recursion</vt:lpstr>
      <vt:lpstr>Eliminating Recursion</vt:lpstr>
      <vt:lpstr>Eliminating Recursion</vt:lpstr>
      <vt:lpstr>Recursion-Free Framework</vt:lpstr>
      <vt:lpstr>Recursion-Free Framework</vt:lpstr>
      <vt:lpstr>Fundamental Challenges</vt:lpstr>
      <vt:lpstr>Parallel Strategy</vt:lpstr>
      <vt:lpstr>Parallel Strategy</vt:lpstr>
      <vt:lpstr>Parallel Strategy</vt:lpstr>
      <vt:lpstr>Parallel Strategy</vt:lpstr>
      <vt:lpstr>Fundamental Challenges</vt:lpstr>
      <vt:lpstr>Replacing Dynamic Trees</vt:lpstr>
      <vt:lpstr>Experiments</vt:lpstr>
      <vt:lpstr>Experiments</vt:lpstr>
      <vt:lpstr>High-Performance Results</vt:lpstr>
      <vt:lpstr>Scalability Test</vt:lpstr>
      <vt:lpstr>Memory Footprint</vt:lpstr>
      <vt:lpstr>X-Blossom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X-Blossom: Massive Parallelization of Graph Maximum Matching</dc:title>
  <dc:creator>Fan, Dayi</dc:creator>
  <cp:lastModifiedBy>Microsoft Office User</cp:lastModifiedBy>
  <cp:revision>436</cp:revision>
  <dcterms:created xsi:type="dcterms:W3CDTF">2025-07-30T14:41:39Z</dcterms:created>
  <dcterms:modified xsi:type="dcterms:W3CDTF">2026-06-23T16:05:22Z</dcterms:modified>
</cp:coreProperties>
</file>