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37"/>
  </p:notesMasterIdLst>
  <p:sldIdLst>
    <p:sldId id="636" r:id="rId2"/>
    <p:sldId id="644" r:id="rId3"/>
    <p:sldId id="645" r:id="rId4"/>
    <p:sldId id="646" r:id="rId5"/>
    <p:sldId id="650" r:id="rId6"/>
    <p:sldId id="647" r:id="rId7"/>
    <p:sldId id="648" r:id="rId8"/>
    <p:sldId id="652" r:id="rId9"/>
    <p:sldId id="653" r:id="rId10"/>
    <p:sldId id="698" r:id="rId11"/>
    <p:sldId id="699" r:id="rId12"/>
    <p:sldId id="700" r:id="rId13"/>
    <p:sldId id="701" r:id="rId14"/>
    <p:sldId id="702" r:id="rId15"/>
    <p:sldId id="663" r:id="rId16"/>
    <p:sldId id="664" r:id="rId17"/>
    <p:sldId id="665" r:id="rId18"/>
    <p:sldId id="667" r:id="rId19"/>
    <p:sldId id="668" r:id="rId20"/>
    <p:sldId id="669" r:id="rId21"/>
    <p:sldId id="671" r:id="rId22"/>
    <p:sldId id="673" r:id="rId23"/>
    <p:sldId id="672" r:id="rId24"/>
    <p:sldId id="677" r:id="rId25"/>
    <p:sldId id="680" r:id="rId26"/>
    <p:sldId id="681" r:id="rId27"/>
    <p:sldId id="682" r:id="rId28"/>
    <p:sldId id="684" r:id="rId29"/>
    <p:sldId id="685" r:id="rId30"/>
    <p:sldId id="687" r:id="rId31"/>
    <p:sldId id="688" r:id="rId32"/>
    <p:sldId id="689" r:id="rId33"/>
    <p:sldId id="690" r:id="rId34"/>
    <p:sldId id="789" r:id="rId35"/>
    <p:sldId id="691" r:id="rId3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3A48"/>
    <a:srgbClr val="009E48"/>
    <a:srgbClr val="00B050"/>
    <a:srgbClr val="FF1F5B"/>
    <a:srgbClr val="C00000"/>
    <a:srgbClr val="7030A0"/>
    <a:srgbClr val="1F77B4"/>
    <a:srgbClr val="FF8000"/>
    <a:srgbClr val="6600CC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524"/>
    <p:restoredTop sz="95964"/>
  </p:normalViewPr>
  <p:slideViewPr>
    <p:cSldViewPr snapToGrid="0" snapToObjects="1">
      <p:cViewPr varScale="1">
        <p:scale>
          <a:sx n="116" d="100"/>
          <a:sy n="116" d="100"/>
        </p:scale>
        <p:origin x="200" y="432"/>
      </p:cViewPr>
      <p:guideLst/>
    </p:cSldViewPr>
  </p:slideViewPr>
  <p:outlineViewPr>
    <p:cViewPr>
      <p:scale>
        <a:sx n="33" d="100"/>
        <a:sy n="33" d="100"/>
      </p:scale>
      <p:origin x="0" y="-260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F3319-7B0F-9447-AFAF-CD9B5730B93A}" type="datetimeFigureOut">
              <a:rPr kumimoji="1" lang="zh-CN" altLang="en-US" smtClean="0"/>
              <a:t>2026/6/23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F0A29-925C-7044-9570-783085BCC7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09684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63CE9-1B6C-4912-3E14-751CE432A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1FBD665-9D4C-565E-A12A-C77B3A04DE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087DF5B-5DCB-E1A0-5E61-8AC82F5FD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504A599-DD3E-8C79-F8A3-BA68CB84D9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46167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0EEE8-EE76-3F92-D1E1-552119BED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BC0C0DD-7DF4-0D44-B511-FD16A1659F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1ABB486-D572-91B6-A578-58BA2A42D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D6DA7BE-C183-75FC-9837-CED257C0CB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36117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848D5-31C0-C7BF-9D15-F409067E2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699E499-FD41-ECC6-53A2-67C48A3DFD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58BFF91-5FD9-F4B7-E6A4-5F825BD376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92BED8E-BBC3-10FB-135A-2C7CA692F2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20842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199CE-F386-D9DA-C835-0C69939E4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88DB4E7-05C3-6C3A-7D77-80FBBAD34C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AC4FBE9-8B91-0F5B-3DA8-67A4562DA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94FFE3A-D0EF-5EB9-8D9C-9D95B156B4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76691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60D7F-0855-9A5D-70C0-69175D96B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59F50D4-70C5-FD23-884F-4F37BA994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6DD9000-0224-B729-F61D-B8006B9FC6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06F91CD-4AA9-3B08-EB45-4EC872E3A3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16843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DF2E3-98EB-7458-CCE1-F4060A1E8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151D52F-32F6-782F-ECFA-617B99BAA2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2908E34-5E62-7A23-6EAD-6C6B722A1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44A0EE1-43D3-BD44-205F-119E3550F7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12818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0C3C2-4588-5C6F-7353-299D86B68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ECBABAF-A6D1-CACA-837A-EB48D74F1C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9B9648D-1FCA-C759-B0D0-B498B2983A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5A1B548-264C-BB6C-8264-6404F7AA7D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889438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BF8B1-BD77-EB3A-BA60-64B68F337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0643389-E105-5917-AAF6-A4A55D774F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D152451-A03A-F6AB-73CD-D6CEDCA367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E16AF7-79B3-9D3C-41DC-D67CB7C8ED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6048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4875D-8ADB-81DD-E36F-B26B50AF7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2FDD423-2B7F-EFFC-99CF-9E8B453F9B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7BE2895-338D-BB2B-6772-A129740883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33DED2B-914A-E96D-054C-64C14F1B89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24230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29696-1C8A-B7D2-DAD9-9A3DD9DB9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FE3372D-247B-FBB3-F2A5-D91C562369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A9EFAA8-469F-D75B-48B1-5E39A74C35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E339AF8-A889-8356-4B33-75DAC76FDC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355947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B2162-F489-CBFD-8BB5-5939AB5BF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50BFF60-4E3D-2E1E-C6E9-26BD06716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57ABDA9-4962-D063-CEBD-072C2976F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2A7A52-8192-3055-4190-4FB26B9E3B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80740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F3FA7-790D-5BE8-6CEA-310A75E4C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750D6BD-C92C-2AE4-7E11-E3E7EDC55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583A2DD-C398-4BD3-5A28-08F1F675D6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5B214CB-8053-5B25-192B-3C58AF4243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291839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0345E-D9F7-D3DF-5B54-8A1E4AD8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9E9E45A-46B2-5327-B790-0665319C0E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8F95EFD-2CD4-D6DC-AFAC-878F2D013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AF46A27-ECFA-68A2-F9FA-F703371591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206873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585A5-1EA8-980F-BC07-9F5C8ECDC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F5C308D-4024-8644-989F-12ECF48AC7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005380D-F8DA-3381-A21B-33D13D302F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D1611AD-B79B-5E16-EF8F-8B5A44B69C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394835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B4FF5-E8F6-8EF5-7866-6E125CC72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1BD5C43-A518-2F2D-EE69-A8D058DAA2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13585CB-F6E2-4B96-11C6-DD1CF8975F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A01866B-7AD3-091B-75E8-11F2BB1553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481087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EB4EF-31DC-4B99-E577-A7C6953F7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69E86DD-63AB-702C-1095-F3DE03B7CD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CE44B74-AA04-778B-EE0A-48D825804E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We do not need to inspect the DP tables explicitly.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D7C64AD-25DB-FA5A-7B33-C6A69E4C5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340426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F1E16-7EA3-3A06-052A-9584AE305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91E30CE-39F1-0220-B44C-057E5CFB8C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9602934-6B35-7785-E822-E1A9D3ADAD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We do not need to inspect the DP tables explicitly.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FB87CA1-90CD-B95E-A3BC-2B69ED08D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935549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B3655-2816-764B-CB30-5DFC12B6D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6072FC6-A24D-A0EA-BD93-F62D33D2E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8C3C685-C69E-A6E3-2CE6-B379B7F4B0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dirty="0"/>
              <a:t>We do not need to inspect the DP tables explicitly.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EE2C78B-B38E-0FE9-8363-FDB7BDDBD3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338924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9F19E-6DDD-1474-E37C-0BCDD6FFB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8983AB2-3A4A-BD8A-9C2B-2EF49B6D7A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91B10F9-1F91-DD7F-67AD-18FE1012F4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1BE80C-318F-2E6A-1884-65ACABF8F0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709527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F16DA-333A-DC0A-CE70-482A03159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B693B49-9D6A-0904-2203-6C41B5D2FC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283924E-01E0-A43E-0E71-C58793D66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3455C6A-9D9A-01A8-89DA-A6BE39E68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337302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5CF62-A66E-1AD7-3527-B674FB54F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9811E7C-1A31-24F1-321D-64C7DC0635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CF11972-CDF7-EB7D-69EA-32AAB86956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F90EDA1-EE21-0958-CA9D-BBC68F727F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780509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A6BF1-A488-E39E-526F-E1BFDCFB6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80958EE-A141-E8A3-A363-AB8BF5C043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24D8061-9DCB-B7DE-5A9B-38E24041D2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C3865EF-88DD-BCA4-D78C-006367E080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59822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1311F-B47C-FE66-5DB1-128FE2A2B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E7A4597-E347-C00B-BFA0-F08DABF3AE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FACC635-C0CB-C840-32F2-4A6CA4902B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309CC06-2031-7EE7-0F4F-E75E4CCAC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535801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2AB31-4077-9898-9152-55C727EA7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A92173B-A945-67D6-A9E7-8D468C6EDD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E5A5ECF-DA22-F664-13B8-63065BADAD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51A979E-585B-BCAD-32F6-CA7CA6BC7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99720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715D8-6415-D484-510D-3C32FA333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CD7BDBD-9D49-5721-001C-3A7A7CAD74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F57AD62-06A3-27CE-BD7D-820C72998C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06D3664-9665-C4F9-581F-914C9F9007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861469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5113C-2603-4DDB-137D-77FECDECF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40175C1-54FA-3F75-B2C7-CA8B5EA234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8F57A98-A22B-D5E3-C8E2-19C70FBF8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8248B8D-8A09-1254-BE85-166A0CA8B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614787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F3C80-2DF8-3DF4-2547-1BB1B693D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C39BC00-0DEE-0910-569D-99BFE2EBE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6C6D8AF-5A73-0968-43AA-2B3216F17A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2A13605-E75D-BC54-3F68-87FB7B59E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607794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9BE75-F83C-BB51-7F24-F97AAB01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01FDE8E-DF29-F332-1279-A511E1D7BA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0B5D185-D15F-9096-A24E-4CC041E079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A4D51FD-8F7B-041A-C866-6D562DCD6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10983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FD822-9464-9B53-0256-773730072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2323130-A95C-CDAD-4FC4-7DB4AE8ECE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05F287C-E8F5-8FC1-D5AC-14088F22EF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52C0D3-98D5-8EF1-3485-A70333B26B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73971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D8326-AB68-C6AA-901B-826BFA7EC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CFD3178-8AAD-1AEC-58BD-4C022E948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5D3CDF0-5E57-3864-F6EB-C8CB045667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5135CC-8B12-2908-FF73-1EA1EEC36E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72594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ED362-3C5A-A6FD-5F7D-0385D7803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8EF4BCE-A4F5-7C7C-12F6-812B71F46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3C34EE9-BE37-0206-DB9B-68FBAD38EF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91D04B6-82BB-9874-0860-CECBE916F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88100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E5927-0752-BC06-4CDB-7C59D9559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10D99F2-7304-3850-1130-EDA8B173D8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B87E0B5-2846-7ECF-95A1-EF8B886953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AA021B7-77D5-6A68-E58B-73BD2D898F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35552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867C6-15E7-D330-E2F8-9D007BB93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B4F20FD-4DD5-05A1-E242-35E4CAD8D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2CCB0A9-6CDD-0FCE-8627-7AE8BB05F9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AF843CD-7FF4-0761-A894-E081D8AE64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94394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86A59-4D5D-DDDE-072B-561085AB8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B2D8027-305E-FB5E-6EAB-F740061F6D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C34747D-C7CF-BF75-DCFB-88356DA226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EB00EC4-DC6E-1532-40B0-4DD31A854F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04877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D9B91-F6BE-E848-94C4-B611EAA70397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011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CA66A-DEED-5A49-AFFB-28789C4CD479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1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808-F185-BD4E-B51F-6F7FECCDCBA9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74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DD3DD8-50D6-2C12-FDB2-0433984C732B}"/>
              </a:ext>
            </a:extLst>
          </p:cNvPr>
          <p:cNvSpPr/>
          <p:nvPr userDrawn="1"/>
        </p:nvSpPr>
        <p:spPr bwMode="auto">
          <a:xfrm>
            <a:off x="-1" y="0"/>
            <a:ext cx="12192001" cy="951614"/>
          </a:xfrm>
          <a:prstGeom prst="rect">
            <a:avLst/>
          </a:prstGeom>
          <a:solidFill>
            <a:srgbClr val="9D001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1D950-38BB-7647-B735-B8563C15F276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53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9BC4-2BDB-B14F-A1E6-59AFAE6B3F27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00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CCA53-D001-2346-9658-98866F3EFB11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819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72C90-2A8E-2147-9A87-23594CAB7316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25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BE59-4A1A-D846-8274-5D3434435D75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99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5F2F-8384-BD4C-BE6B-E07536CB5BA7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304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B45A-1048-354E-A703-D2E87A710270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67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44F6-B6F4-4342-9F91-CC1F0E0327F0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902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15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043610"/>
            <a:ext cx="10515600" cy="5133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06657-978F-DC4F-B597-5EAA174BC507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775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1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10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5A2B6-0E59-F210-ED7E-6EB345F10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A100DF-E3BF-FF9A-A459-966571529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X-TED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F96C83E-EA50-D8B8-5B25-E0B5206AE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0D1DDDF-9E20-3041-E3B8-593BB020294A}"/>
              </a:ext>
            </a:extLst>
          </p:cNvPr>
          <p:cNvSpPr/>
          <p:nvPr/>
        </p:nvSpPr>
        <p:spPr>
          <a:xfrm>
            <a:off x="5330536" y="3751118"/>
            <a:ext cx="1361209" cy="97674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1" name="图片 10" descr="X-TED thumbnail">
            <a:extLst>
              <a:ext uri="{FF2B5EF4-FFF2-40B4-BE49-F238E27FC236}">
                <a16:creationId xmlns:a16="http://schemas.microsoft.com/office/drawing/2014/main" id="{D9E0920D-C125-4C52-8297-9FBDB3896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57079"/>
            <a:ext cx="1743841" cy="1743841"/>
          </a:xfrm>
          <a:prstGeom prst="rect">
            <a:avLst/>
          </a:prstGeom>
        </p:spPr>
      </p:pic>
      <p:sp>
        <p:nvSpPr>
          <p:cNvPr id="12" name="标题 1">
            <a:extLst>
              <a:ext uri="{FF2B5EF4-FFF2-40B4-BE49-F238E27FC236}">
                <a16:creationId xmlns:a16="http://schemas.microsoft.com/office/drawing/2014/main" id="{401E5A94-2B72-7891-3280-093ABAD6E5BF}"/>
              </a:ext>
            </a:extLst>
          </p:cNvPr>
          <p:cNvSpPr txBox="1">
            <a:spLocks/>
          </p:cNvSpPr>
          <p:nvPr/>
        </p:nvSpPr>
        <p:spPr>
          <a:xfrm>
            <a:off x="3238051" y="2235200"/>
            <a:ext cx="8953949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CN" sz="2800" b="0" dirty="0">
                <a:solidFill>
                  <a:schemeClr val="tx1"/>
                </a:solidFill>
                <a:latin typeface="DM Sans 14pt" pitchFamily="2" charset="0"/>
                <a:cs typeface="Arial" panose="020B0604020202020204" pitchFamily="34" charset="0"/>
              </a:rPr>
              <a:t>Massive Parallelization of Tree Edit Distance</a:t>
            </a:r>
            <a:endParaRPr kumimoji="1" lang="zh-CN" altLang="en-US" sz="2800" b="0" dirty="0">
              <a:solidFill>
                <a:schemeClr val="tx1"/>
              </a:solidFill>
              <a:latin typeface="DM Sans 14p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795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61B4A-7F4B-1D11-1F3D-386F2B7F1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5BC8AFC-8BF6-DD22-7611-E5B4AB913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Step 2 - use DP tables to compute edit distance for each subtree pair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B358E3C-5ACB-3D51-8494-9DF3BEFB8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Classic TED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6C44C46-C0C7-8379-13B6-5DCDA5E48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E0071C9-C027-C777-76C5-0EA9981AB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0417" y="2991820"/>
            <a:ext cx="4682135" cy="228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9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10FB4-74DA-D43E-2D4D-3D4DD19B2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95B1FDB-8FFD-8F6F-18F3-C069EB2794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Step 2 - use DP tables to compute edit distance for each subtree pair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Table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95B1FDB-8FFD-8F6F-18F3-C069EB2794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AEE41743-8044-EB94-E70D-A7631F37A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Classic TED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B01B475-98A8-4D54-7345-63F0308C5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F894633-6C96-24D8-CB80-AD50F8F4D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405" y="3318689"/>
            <a:ext cx="5281223" cy="190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59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CA473-8DDE-C1F3-623C-70EEDDBDB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C2DD9D01-011D-A1C3-0CB7-FF1F737EA4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238" y="3013970"/>
            <a:ext cx="5832135" cy="22157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D86D7B0-06DB-87D3-1D54-FA815641DC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Step 2 - use DP tables to compute edit distance for each subtree pair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Table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; Table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D86D7B0-06DB-87D3-1D54-FA815641DC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4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A6313444-028B-D318-49D2-06D5BEB7F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Classic TED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897BC86-84BC-1721-AB3B-346C857B1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423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56B84-8F3A-D379-AC03-961A6F7EE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A6701F8-DCFD-BADC-E5D2-3DF0A8D59C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Step 2 - use DP tables to compute edit distance for each subtree pair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Table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; Table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Table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A6701F8-DCFD-BADC-E5D2-3DF0A8D59C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ADDD3527-E50B-12A2-1564-73A11506D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Classic TED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C8E39B4-6A88-1A56-A322-A41B7B3EA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1701BF0F-8660-3A2E-9826-1489E63E7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813" y="3036772"/>
            <a:ext cx="5211096" cy="220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764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CD366-6850-DD75-E3BE-A2B95D118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481B844-74C0-1DFC-EA92-B7260C7ED14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Step 2 - use DP tables to compute edit distance for each subtree pair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Table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; Table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Table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; Table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481B844-74C0-1DFC-EA92-B7260C7ED1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44EBC1C8-2574-E7D7-5C50-721E40904E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2966" y="3004148"/>
            <a:ext cx="5812711" cy="2232418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1D2E83E-4209-4D85-7A51-5B1481756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Classic TED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53D22CC-93B3-204C-B65F-009BB5B6E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144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7F974-F728-DD07-6050-FE76D9D80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8246A45-EBA6-1E66-1A87-823AD5F99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Step 3 - return the final TED result after all DP tables are computed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F5CA6F5-CD79-7CEA-D229-B0622FABC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Classic TED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3E0FFD7-BE0D-9E62-0BF1-A9978916E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0107A53-5DAB-441E-8EF3-63ED9C6E7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42" y="2444424"/>
            <a:ext cx="4658276" cy="338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733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A4B25-AA28-5570-03D9-DE3661442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5DBC878-0420-F80E-0E6D-7685EA46A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09"/>
                <a:ext cx="10515600" cy="548478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zh-CN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depends on neighboring entries and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an entry from another DP table</a:t>
                </a: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Inter-table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data dependencies make parallelization difficult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5DBC878-0420-F80E-0E6D-7685EA46A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09"/>
                <a:ext cx="10515600" cy="5484782"/>
              </a:xfrm>
              <a:blipFill>
                <a:blip r:embed="rId3"/>
                <a:stretch>
                  <a:fillRect l="-483" t="-1155" b="-184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4706E4FA-C5A8-9244-6CF3-900C374F5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Fundamental Challenges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6025611-E239-135D-9C76-EEDD71BE5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F554D8F-044D-3648-F57E-12E2A76315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678142" y="2273928"/>
            <a:ext cx="4835716" cy="282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9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C3CE2-AF71-4603-2DEE-AEEFC9B92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0A58156-3FCD-7A06-F6C1-EA67EAA6C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Wave-front pattern: compute entries in parallel, wave by wave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DB2DE6E-4F35-6292-112C-6A2CFDA45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Existing Parallel Solution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8C9DB20-6FA5-51B5-49A6-6A07EA8E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986452A-A00A-35BA-2B11-17CEB77FE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688" y="3580210"/>
            <a:ext cx="6385208" cy="186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1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AC986-F1E9-1008-801E-904AAD71E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6D3D2D71-8036-E6D5-424F-2306BC765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856" y="3580209"/>
            <a:ext cx="6522298" cy="2174099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0035045-945A-696D-3C4B-7279CAA84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Wave-front pattern: compute entries in parallel, wave by wave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BFAB17F-BF8C-9636-F4A7-A7CCADAFD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Existing Parallel Solution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7674C10-3AD5-E56C-8C22-C8C786D3E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917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BD85A-85C9-FF73-88B3-436C895C6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E4EFDD1-5A53-6670-2053-DD8DD09CF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028" y="3580209"/>
            <a:ext cx="6532125" cy="2177375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614EC1C-E4C3-280D-BDDE-96F1DE68F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Wave-front pattern: compute entries in parallel, wave by wave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6683814-171B-274A-20DB-36EBB01DF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Existing Parallel Solution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EE1D69B-6638-1FA7-C247-2E391BD0C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296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E8BAB-43D9-2A48-2279-817C8A23E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B9EA6EE-29C6-CA47-9B71-99502BDAD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4384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The minimum cost of transforming one tree into another by edit operations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 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C7DD69A9-2EF5-929D-A3FE-C2AA1ADF1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8947" y="2639875"/>
            <a:ext cx="3153401" cy="224594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4D976E4E-91F3-3A9E-A8BD-1DEACA8F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Tree Edit Distance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F751C0D-8337-E130-BA52-748CBFF9B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E6B9E1BE-61C4-8B77-758D-FEB48D746209}"/>
              </a:ext>
            </a:extLst>
          </p:cNvPr>
          <p:cNvSpPr/>
          <p:nvPr/>
        </p:nvSpPr>
        <p:spPr>
          <a:xfrm>
            <a:off x="5323840" y="3423920"/>
            <a:ext cx="1188720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75AE896E-F5E4-3195-1739-17AD63042737}"/>
              </a:ext>
            </a:extLst>
          </p:cNvPr>
          <p:cNvSpPr txBox="1"/>
          <p:nvPr/>
        </p:nvSpPr>
        <p:spPr>
          <a:xfrm>
            <a:off x="5490261" y="3522117"/>
            <a:ext cx="6948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直线箭头连接符 36">
            <a:extLst>
              <a:ext uri="{FF2B5EF4-FFF2-40B4-BE49-F238E27FC236}">
                <a16:creationId xmlns:a16="http://schemas.microsoft.com/office/drawing/2014/main" id="{EFFB474F-4399-AF41-6C02-ED8CC96671DD}"/>
              </a:ext>
            </a:extLst>
          </p:cNvPr>
          <p:cNvCxnSpPr>
            <a:cxnSpLocks/>
          </p:cNvCxnSpPr>
          <p:nvPr/>
        </p:nvCxnSpPr>
        <p:spPr>
          <a:xfrm>
            <a:off x="5558504" y="3837789"/>
            <a:ext cx="60625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41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A59A3-08D0-6C1F-5FE3-06DDC8E54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361055B-F19E-7BB9-0DB4-BD9834DFB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134" y="3580210"/>
            <a:ext cx="6566851" cy="2207116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843C0A5-FC55-A8E2-4356-654E6A6F7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Wave-front pattern: compute entries in parallel, wave by wave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9BD2FA7-5B84-ABA9-DDB7-E6D9863B7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Existing Parallel Solution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84682D1-2F0D-4758-3F47-312BE1140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3781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22B87-DE5E-DBF3-3B01-D6B1F0140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C5453A4E-256A-CB48-7F4D-0A260A6DE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134" y="3580210"/>
            <a:ext cx="6566851" cy="2207116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36FBF48B-74AF-B5BD-7386-78D6DE304253}"/>
              </a:ext>
            </a:extLst>
          </p:cNvPr>
          <p:cNvSpPr/>
          <p:nvPr/>
        </p:nvSpPr>
        <p:spPr>
          <a:xfrm>
            <a:off x="1881050" y="1854720"/>
            <a:ext cx="325120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B4010E9-99C7-3360-9CB5-4BD27D23A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Existing Parallel Solution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0AD4505-CC31-BD07-2EFF-96437882C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387F449-F490-71FC-3DB3-613FCF079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Wave-front pattern: compute entries in parallel, wave by wave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L</a:t>
            </a:r>
            <a:r>
              <a:rPr lang="en-US" altLang="zh-CN" sz="2000" dirty="0">
                <a:latin typeface="DM Sans 14pt" pitchFamily="2" charset="0"/>
              </a:rPr>
              <a:t>arge memory footprint</a:t>
            </a: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124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BD0C2-AC85-14AF-53DB-2AC206207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9D5F7B2-54D2-DA87-7E69-69329B8CB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134" y="3580210"/>
            <a:ext cx="6566851" cy="2207116"/>
          </a:xfrm>
          <a:prstGeom prst="rect">
            <a:avLst/>
          </a:prstGeom>
        </p:spPr>
      </p:pic>
      <p:sp>
        <p:nvSpPr>
          <p:cNvPr id="6" name="圆角矩形 5">
            <a:extLst>
              <a:ext uri="{FF2B5EF4-FFF2-40B4-BE49-F238E27FC236}">
                <a16:creationId xmlns:a16="http://schemas.microsoft.com/office/drawing/2014/main" id="{E4C377E0-AE35-9B00-BB19-F7C5515C4D24}"/>
              </a:ext>
            </a:extLst>
          </p:cNvPr>
          <p:cNvSpPr/>
          <p:nvPr/>
        </p:nvSpPr>
        <p:spPr>
          <a:xfrm>
            <a:off x="1881050" y="2257056"/>
            <a:ext cx="3478028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179903F-AFEA-32B0-4037-81C07299E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Existing Parallel Solution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ED3B21E-501F-9638-B8DC-D54F8A807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7E697F-3291-8961-2E1A-0364654F8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Wave-front pattern: compute entries in parallel, wave by wave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L</a:t>
            </a:r>
            <a:r>
              <a:rPr lang="en-US" altLang="zh-CN" sz="2000" dirty="0">
                <a:latin typeface="DM Sans 14pt" pitchFamily="2" charset="0"/>
              </a:rPr>
              <a:t>arge memory footprint</a:t>
            </a: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Frequent synchronizations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038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74390-4870-29F9-D99C-7CE2D5847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>
            <a:extLst>
              <a:ext uri="{FF2B5EF4-FFF2-40B4-BE49-F238E27FC236}">
                <a16:creationId xmlns:a16="http://schemas.microsoft.com/office/drawing/2014/main" id="{6B95ABA3-D93C-3FFD-C9AB-0C40D00F7AF9}"/>
              </a:ext>
            </a:extLst>
          </p:cNvPr>
          <p:cNvSpPr/>
          <p:nvPr/>
        </p:nvSpPr>
        <p:spPr>
          <a:xfrm>
            <a:off x="1881050" y="2663456"/>
            <a:ext cx="2077492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89A44A0-4047-C63E-F6A5-0AB856B79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134" y="3580210"/>
            <a:ext cx="6566851" cy="220711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F91DA246-C13E-2D3F-EF6E-797F44FC6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Existing Parallel Solution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8626A1-A0AE-B954-4EEC-468500810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3786229-FAFE-A660-4587-F134CA6CA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Wave-front pattern: compute entries in parallel, wave by wave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L</a:t>
            </a:r>
            <a:r>
              <a:rPr lang="en-US" altLang="zh-CN" sz="2000" dirty="0">
                <a:latin typeface="DM Sans 14pt" pitchFamily="2" charset="0"/>
              </a:rPr>
              <a:t>arge memory footprint</a:t>
            </a: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Frequent synchronizations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Load imbalance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874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0E2C9-6AF5-016A-511C-7DBCDC190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B07EBD3-0B5C-B9B7-C0F9-B8E2E289D2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Inter-table dependencies can be derived from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tree structures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alone</a:t>
                </a: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subtree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solidFill>
                              <a:srgbClr val="FF3C6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solidFill>
                              <a:srgbClr val="FF3C6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rgbClr val="FF3C6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contains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subtree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kumimoji="1" lang="en-US" altLang="zh-CN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solidFill>
                              <a:srgbClr val="FF3C6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solidFill>
                              <a:srgbClr val="FF3C6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rgbClr val="FF3C6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,</a:t>
                </a:r>
                <a:r>
                  <a:rPr kumimoji="1" lang="en-US" altLang="zh-CN" sz="2000" dirty="0">
                    <a:solidFill>
                      <a:srgbClr val="FF3C6E"/>
                    </a:solidFill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) depends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) </a:t>
                </a:r>
                <a:endParaRPr kumimoji="1" lang="en-US" altLang="zh-CN" sz="2000" baseline="-25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B07EBD3-0B5C-B9B7-C0F9-B8E2E289D2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844" t="-1728" b="-105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矩形 18">
            <a:extLst>
              <a:ext uri="{FF2B5EF4-FFF2-40B4-BE49-F238E27FC236}">
                <a16:creationId xmlns:a16="http://schemas.microsoft.com/office/drawing/2014/main" id="{7AC9B6A7-48AF-7326-807F-229CA23AC1EE}"/>
              </a:ext>
            </a:extLst>
          </p:cNvPr>
          <p:cNvSpPr/>
          <p:nvPr/>
        </p:nvSpPr>
        <p:spPr>
          <a:xfrm>
            <a:off x="953950" y="5370564"/>
            <a:ext cx="8710913" cy="50915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52E252A-A77C-7EBE-F91E-AC3DA18A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Insights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3122C6-736F-69EC-C69A-833BD6C98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8F8A4BBE-2B59-841B-D2B9-2DDA4196E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6557" y="2147255"/>
            <a:ext cx="3678885" cy="2926063"/>
          </a:xfrm>
          <a:prstGeom prst="rect">
            <a:avLst/>
          </a:prstGeom>
        </p:spPr>
      </p:pic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466D6D9D-33B1-8548-4A60-355AC11A5F27}"/>
              </a:ext>
            </a:extLst>
          </p:cNvPr>
          <p:cNvCxnSpPr>
            <a:cxnSpLocks/>
          </p:cNvCxnSpPr>
          <p:nvPr/>
        </p:nvCxnSpPr>
        <p:spPr>
          <a:xfrm>
            <a:off x="5033841" y="5686824"/>
            <a:ext cx="60625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F0628979-60F1-02FF-5AB5-A1A9F27AE8F6}"/>
              </a:ext>
            </a:extLst>
          </p:cNvPr>
          <p:cNvSpPr/>
          <p:nvPr/>
        </p:nvSpPr>
        <p:spPr>
          <a:xfrm>
            <a:off x="4942389" y="5370564"/>
            <a:ext cx="4606725" cy="50915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4709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7C2EA-A3BD-C579-FAFD-207C25EB5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F17E685-5174-B824-FCF3-704A7ABB4D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609162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If one subtree contains another, the larger subtree’s table depends on the smaller one</a:t>
                </a: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subtree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solidFill>
                              <a:srgbClr val="FF3C6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solidFill>
                              <a:srgbClr val="FF3C6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rgbClr val="FF3C6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contains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subtree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, subtree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i="1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baseline="-25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contains subtree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solidFill>
                              <a:srgbClr val="FF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solidFill>
                              <a:srgbClr val="FF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rgbClr val="FF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kumimoji="1" lang="en-US" altLang="zh-CN" sz="2000" baseline="-25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F17E685-5174-B824-FCF3-704A7ABB4D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609162" cy="5133354"/>
              </a:xfrm>
              <a:blipFill>
                <a:blip r:embed="rId3"/>
                <a:stretch>
                  <a:fillRect l="-836" t="-1728" r="-119" b="-980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44E99357-AEF1-173F-8454-9A7006BB7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Exploit Parallelism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276C685-E286-A672-27A0-2B124D6D8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8388933-3ECE-D0CF-CE9C-E1859ACD2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2290" y="2516543"/>
            <a:ext cx="4073861" cy="199084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C52A908-D87B-9003-8FF5-C2889F3E1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0891" y="2516544"/>
            <a:ext cx="4194995" cy="199084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5691498C-C8A6-2498-C1D5-61F4D48A7994}"/>
              </a:ext>
            </a:extLst>
          </p:cNvPr>
          <p:cNvSpPr txBox="1"/>
          <p:nvPr/>
        </p:nvSpPr>
        <p:spPr>
          <a:xfrm>
            <a:off x="8903558" y="6153395"/>
            <a:ext cx="32884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DM Sans 14pt" pitchFamily="2" charset="0"/>
              </a:rPr>
              <a:t>edge: dependency → dependent table</a:t>
            </a:r>
            <a:endParaRPr kumimoji="1" lang="en-US" altLang="zh-CN" sz="1200" dirty="0">
              <a:latin typeface="DM Sans 14p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04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952A1-FCF9-15F9-E785-18F1ACB54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BD0C3CD-1C76-74D3-E125-6C99EC9EF3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609162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If one subtree contains another, the larger subtree’s table depends on the smaller one</a:t>
                </a: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solidFill>
                      <a:schemeClr val="tx1"/>
                    </a:solidFill>
                    <a:latin typeface="DM Sans 14pt" pitchFamily="2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solidFill>
                      <a:schemeClr val="tx1"/>
                    </a:solidFill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are independent and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can be computed in parallel </a:t>
                </a:r>
                <a:endParaRPr kumimoji="1" lang="en-US" altLang="zh-CN" sz="2000" baseline="-25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BD0C3CD-1C76-74D3-E125-6C99EC9EF3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609162" cy="5133354"/>
              </a:xfrm>
              <a:blipFill>
                <a:blip r:embed="rId3"/>
                <a:stretch>
                  <a:fillRect l="-836" t="-1728" r="-119" b="-980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75204DDD-289B-A42A-8755-9AA6A2354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Exploit Parallelism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9A8C1EF-BF2C-D3FC-AEB5-3B26D4894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B527D82-CE16-A7A2-34D8-EA5F51F0D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2290" y="2516543"/>
            <a:ext cx="4073861" cy="199084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672CB74-ADB1-35E2-26D2-DD283EBB71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0891" y="2516544"/>
            <a:ext cx="4194995" cy="1990845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48639F60-2B5B-E165-22D3-9BD7BA7909AF}"/>
              </a:ext>
            </a:extLst>
          </p:cNvPr>
          <p:cNvSpPr/>
          <p:nvPr/>
        </p:nvSpPr>
        <p:spPr>
          <a:xfrm>
            <a:off x="7856336" y="2337158"/>
            <a:ext cx="1364104" cy="532574"/>
          </a:xfrm>
          <a:prstGeom prst="ellipse">
            <a:avLst/>
          </a:prstGeom>
          <a:noFill/>
          <a:ln w="19050">
            <a:solidFill>
              <a:srgbClr val="B23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993964B5-DD06-2BE3-CFE3-223656F8F82A}"/>
              </a:ext>
            </a:extLst>
          </p:cNvPr>
          <p:cNvSpPr/>
          <p:nvPr/>
        </p:nvSpPr>
        <p:spPr>
          <a:xfrm>
            <a:off x="7856336" y="4131716"/>
            <a:ext cx="1364104" cy="532574"/>
          </a:xfrm>
          <a:prstGeom prst="ellipse">
            <a:avLst/>
          </a:prstGeom>
          <a:noFill/>
          <a:ln w="19050">
            <a:solidFill>
              <a:srgbClr val="B23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B23A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78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778CE-50F8-E9DC-8C30-D16B87183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9481306-408B-EE83-B6FD-8245606975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Assign each table a dependency level from tree structures,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9481306-408B-EE83-B6FD-8245606975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>
            <a:extLst>
              <a:ext uri="{FF2B5EF4-FFF2-40B4-BE49-F238E27FC236}">
                <a16:creationId xmlns:a16="http://schemas.microsoft.com/office/drawing/2014/main" id="{26C1C167-0EB3-A5D0-9CEA-AD387A939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8947" y="2717146"/>
            <a:ext cx="5857130" cy="285894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A41525BC-A570-99B1-BDF6-3B1510D6F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Preprocessing: Reveal Dependencies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B35F3E8-5404-2F4F-53BD-6C9FFA805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436A5A0-1D97-C4D0-B03D-1D7AD828613C}"/>
              </a:ext>
            </a:extLst>
          </p:cNvPr>
          <p:cNvSpPr txBox="1"/>
          <p:nvPr/>
        </p:nvSpPr>
        <p:spPr>
          <a:xfrm>
            <a:off x="8903558" y="6153395"/>
            <a:ext cx="32884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DM Sans 14pt" pitchFamily="2" charset="0"/>
              </a:rPr>
              <a:t>A rigorous proof is provided in the paper</a:t>
            </a:r>
            <a:endParaRPr kumimoji="1" lang="en-US" altLang="zh-CN" sz="1200" dirty="0">
              <a:latin typeface="DM Sans 14p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28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71945-B67B-6F16-D595-B75D1C99A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904E34A-9B9D-8AB9-6872-0AA05D62C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1528" y="1043610"/>
            <a:ext cx="7222604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Memory savings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 </a:t>
            </a: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Each processor stores only one table</a:t>
            </a: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Fewer synchronization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Synchronize only once per batch</a:t>
            </a: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Load balancing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Use different strategies for tables with different size</a:t>
            </a: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8B59CAD-D2DB-2B77-7760-A7D852711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X-TED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1B82EF2-D07A-41BE-FE83-8001DBF61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278D59F-0047-D652-054B-263117943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04507"/>
            <a:ext cx="3100176" cy="421156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E7A5DC1-9E5E-6BC8-8197-3387B45BE69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8319"/>
          <a:stretch>
            <a:fillRect/>
          </a:stretch>
        </p:blipFill>
        <p:spPr>
          <a:xfrm>
            <a:off x="4926957" y="4600115"/>
            <a:ext cx="3173072" cy="1555008"/>
          </a:xfrm>
          <a:prstGeom prst="rect">
            <a:avLst/>
          </a:prstGeom>
        </p:spPr>
      </p:pic>
      <p:sp>
        <p:nvSpPr>
          <p:cNvPr id="9" name="圆角矩形标注 8">
            <a:extLst>
              <a:ext uri="{FF2B5EF4-FFF2-40B4-BE49-F238E27FC236}">
                <a16:creationId xmlns:a16="http://schemas.microsoft.com/office/drawing/2014/main" id="{E55852BE-B95C-B09C-C362-6039A32731CC}"/>
              </a:ext>
            </a:extLst>
          </p:cNvPr>
          <p:cNvSpPr/>
          <p:nvPr/>
        </p:nvSpPr>
        <p:spPr>
          <a:xfrm>
            <a:off x="4421528" y="4514131"/>
            <a:ext cx="4189072" cy="1698868"/>
          </a:xfrm>
          <a:prstGeom prst="wedgeRoundRectCallout">
            <a:avLst>
              <a:gd name="adj1" fmla="val -72396"/>
              <a:gd name="adj2" fmla="val -23873"/>
              <a:gd name="adj3" fmla="val 16667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088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70AC1-F14B-70F7-1C34-74A2925A8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2B775A3-DF3B-3427-194A-483C4CA11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Real-world datasets: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Synthetic datasets: random trees with 1000 to 9000 nodes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CPU baseline: Intel Core i9-12900 CPU, 8 cores, 64GB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  GPU baseline: NVIDIA RTX 3090, A100-SXM4, H100-PCIe 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FB4DC24-2C17-9A67-3D70-35C199637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Experiments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B1FC5DD-413D-A602-6786-58E356C8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 descr="表格&#10;&#10;描述已自动生成">
            <a:extLst>
              <a:ext uri="{FF2B5EF4-FFF2-40B4-BE49-F238E27FC236}">
                <a16:creationId xmlns:a16="http://schemas.microsoft.com/office/drawing/2014/main" id="{8EE4DC27-0D76-F08B-79C1-1544706C2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8199" y="2215201"/>
            <a:ext cx="6375602" cy="14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01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D9B7D-1EAF-9EC9-49B3-23E18CAD0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EA2035B-A2C8-13D2-81DC-D87EC95A14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43847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The minimum cost of transforming one tree into another by edit operations</a:t>
                </a: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Three edit operations: delete, insert, rename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                 If the cost of each operation is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, then TED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𝑌</m:t>
                        </m:r>
                      </m:e>
                    </m:d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EA2035B-A2C8-13D2-81DC-D87EC95A14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438470"/>
              </a:xfrm>
              <a:blipFill>
                <a:blip r:embed="rId3"/>
                <a:stretch>
                  <a:fillRect l="-844" t="-1632" b="-351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DB9B0502-FE6F-84C5-3ECB-59A6969E4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309" y="2639876"/>
            <a:ext cx="6466355" cy="222901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6C7DDC7-301E-CDC5-B434-7FD4FD5BE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Tree Edit Distance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A5664D-2A3C-4622-2269-377453C2D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35C12D2-1DDF-7DD4-8117-33F301672BD0}"/>
              </a:ext>
            </a:extLst>
          </p:cNvPr>
          <p:cNvSpPr/>
          <p:nvPr/>
        </p:nvSpPr>
        <p:spPr>
          <a:xfrm>
            <a:off x="7010400" y="5384728"/>
            <a:ext cx="2274346" cy="541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D635D82-5263-1406-2A87-CA18168ABF32}"/>
              </a:ext>
            </a:extLst>
          </p:cNvPr>
          <p:cNvSpPr/>
          <p:nvPr/>
        </p:nvSpPr>
        <p:spPr>
          <a:xfrm>
            <a:off x="3416709" y="3491865"/>
            <a:ext cx="948814" cy="541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D1D0258-3AA5-7E1D-A2D9-4244DC3DC58D}"/>
              </a:ext>
            </a:extLst>
          </p:cNvPr>
          <p:cNvSpPr/>
          <p:nvPr/>
        </p:nvSpPr>
        <p:spPr>
          <a:xfrm>
            <a:off x="4188541" y="2887040"/>
            <a:ext cx="816078" cy="2073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7A30CA4-7C58-E94F-8C3D-928AF582AEF9}"/>
              </a:ext>
            </a:extLst>
          </p:cNvPr>
          <p:cNvSpPr/>
          <p:nvPr/>
        </p:nvSpPr>
        <p:spPr>
          <a:xfrm>
            <a:off x="5043948" y="3519567"/>
            <a:ext cx="1388926" cy="541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60FF491-F0C0-35AB-45CF-3F8788AC3F87}"/>
              </a:ext>
            </a:extLst>
          </p:cNvPr>
          <p:cNvSpPr/>
          <p:nvPr/>
        </p:nvSpPr>
        <p:spPr>
          <a:xfrm>
            <a:off x="5815780" y="2914742"/>
            <a:ext cx="1194620" cy="2073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5A01D95-0AE9-E23E-DA03-CECB092CDF5C}"/>
              </a:ext>
            </a:extLst>
          </p:cNvPr>
          <p:cNvSpPr/>
          <p:nvPr/>
        </p:nvSpPr>
        <p:spPr>
          <a:xfrm>
            <a:off x="7081681" y="3485353"/>
            <a:ext cx="1664023" cy="663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DDA9AF9C-21BC-7FB7-4B91-32764C907865}"/>
              </a:ext>
            </a:extLst>
          </p:cNvPr>
          <p:cNvSpPr/>
          <p:nvPr/>
        </p:nvSpPr>
        <p:spPr>
          <a:xfrm>
            <a:off x="7853514" y="2536723"/>
            <a:ext cx="1431232" cy="2539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0311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53480-63F7-EBAC-AF13-19D1D3F15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72FD8D8-8193-FEF7-44C0-26ED3CF40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Compare with three baselines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Classic TED (1989)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Prior best sequential solution (AP-TED, 2016)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Prior best multicore solution (MC-TED, 2020)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9EB5F1E-28A2-6C17-F16B-08D3FC4A1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High-Performance Results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96C5C1E-0F81-B439-972A-1306983CF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 descr="图形用户界面, 图表&#10;&#10;描述已自动生成">
            <a:extLst>
              <a:ext uri="{FF2B5EF4-FFF2-40B4-BE49-F238E27FC236}">
                <a16:creationId xmlns:a16="http://schemas.microsoft.com/office/drawing/2014/main" id="{2FBDE1C8-34C4-917E-E82E-1A4C538B40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0197"/>
          <a:stretch/>
        </p:blipFill>
        <p:spPr>
          <a:xfrm>
            <a:off x="1261641" y="3650986"/>
            <a:ext cx="6506850" cy="220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84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DE878-EBD2-75A1-0609-E0AECE917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661AEB1-24DA-BE5E-C120-8D0FBC579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Compare with three baselines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Classic TED (1989)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  <a:r>
              <a:rPr kumimoji="1" lang="en-US" altLang="zh-CN" sz="2000" dirty="0">
                <a:solidFill>
                  <a:srgbClr val="7030A0"/>
                </a:solidFill>
                <a:latin typeface="DM Sans 14pt" pitchFamily="2" charset="0"/>
                <a:cs typeface="Arial" panose="020B0604020202020204" pitchFamily="34" charset="0"/>
              </a:rPr>
              <a:t>Prior best sequential solution (AP-TED, 2016)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Prior best multicore solution (MC-TED, 2020)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40F4E73-B5BF-EDB9-135F-14CD6B0B3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High-Performance Results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96C2677-30F8-C87E-1A49-7E3E66509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1C8C290D-26EF-ADF8-08A2-2FFF4FA80D17}"/>
              </a:ext>
            </a:extLst>
          </p:cNvPr>
          <p:cNvSpPr txBox="1">
            <a:spLocks/>
          </p:cNvSpPr>
          <p:nvPr/>
        </p:nvSpPr>
        <p:spPr>
          <a:xfrm>
            <a:off x="8128194" y="1402363"/>
            <a:ext cx="3714373" cy="4672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Speedup over </a:t>
            </a:r>
            <a:r>
              <a:rPr kumimoji="1" lang="en-US" altLang="zh-CN" sz="2000" dirty="0">
                <a:solidFill>
                  <a:srgbClr val="7030A0"/>
                </a:solidFill>
                <a:latin typeface="DM Sans 14pt" pitchFamily="2" charset="0"/>
                <a:cs typeface="Arial" panose="020B0604020202020204" pitchFamily="34" charset="0"/>
              </a:rPr>
              <a:t>AP-TED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       X-TED (CPU): 4.8x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       X-TED (GPU): 42x</a:t>
            </a:r>
          </a:p>
        </p:txBody>
      </p:sp>
      <p:pic>
        <p:nvPicPr>
          <p:cNvPr id="8" name="图片 7" descr="图形用户界面, 图表&#10;&#10;描述已自动生成">
            <a:extLst>
              <a:ext uri="{FF2B5EF4-FFF2-40B4-BE49-F238E27FC236}">
                <a16:creationId xmlns:a16="http://schemas.microsoft.com/office/drawing/2014/main" id="{68F4068B-5F3F-D20A-B68D-C037760660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0197"/>
          <a:stretch/>
        </p:blipFill>
        <p:spPr>
          <a:xfrm>
            <a:off x="1261641" y="3650986"/>
            <a:ext cx="6506850" cy="2200814"/>
          </a:xfrm>
          <a:prstGeom prst="rect">
            <a:avLst/>
          </a:prstGeom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56A3DED0-C201-690F-10BF-5C6BF8911244}"/>
              </a:ext>
            </a:extLst>
          </p:cNvPr>
          <p:cNvSpPr/>
          <p:nvPr/>
        </p:nvSpPr>
        <p:spPr>
          <a:xfrm>
            <a:off x="7488659" y="4140534"/>
            <a:ext cx="287840" cy="287840"/>
          </a:xfrm>
          <a:prstGeom prst="ellipse">
            <a:avLst/>
          </a:prstGeom>
          <a:noFill/>
          <a:ln w="19050">
            <a:solidFill>
              <a:srgbClr val="B23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B23A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490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C53D5-E5EB-F925-8914-DEA5B6E6B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形用户界面, 图表&#10;&#10;描述已自动生成">
            <a:extLst>
              <a:ext uri="{FF2B5EF4-FFF2-40B4-BE49-F238E27FC236}">
                <a16:creationId xmlns:a16="http://schemas.microsoft.com/office/drawing/2014/main" id="{50513429-BF33-1D29-0516-EEA798F779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0197"/>
          <a:stretch/>
        </p:blipFill>
        <p:spPr>
          <a:xfrm>
            <a:off x="1261641" y="3650986"/>
            <a:ext cx="6506850" cy="2200814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86FA3E6-689E-248A-1272-38F0D5A26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Compare with three baselines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Classic TED (1989)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Prior best sequential solution (AP-TED, 2016)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  <a:r>
              <a:rPr kumimoji="1" lang="en-US" altLang="zh-CN" sz="2000" dirty="0">
                <a:solidFill>
                  <a:srgbClr val="009E48"/>
                </a:solidFill>
                <a:latin typeface="DM Sans 14pt" pitchFamily="2" charset="0"/>
                <a:cs typeface="Arial" panose="020B0604020202020204" pitchFamily="34" charset="0"/>
              </a:rPr>
              <a:t>Prior best multicore solution (MC-TED, 2020)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E2B0E07-1E90-1E80-D5B5-6A0F5F980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High-Performance Results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607375C-6588-D11B-CBB9-C23D98ECE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7BACC36F-7E33-40B0-AB56-1D78179B015D}"/>
              </a:ext>
            </a:extLst>
          </p:cNvPr>
          <p:cNvSpPr txBox="1">
            <a:spLocks/>
          </p:cNvSpPr>
          <p:nvPr/>
        </p:nvSpPr>
        <p:spPr>
          <a:xfrm>
            <a:off x="8128194" y="1402363"/>
            <a:ext cx="3714373" cy="4672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Speedup over </a:t>
            </a:r>
            <a:r>
              <a:rPr kumimoji="1" lang="en-US" altLang="zh-CN" sz="2000" dirty="0">
                <a:solidFill>
                  <a:srgbClr val="009E48"/>
                </a:solidFill>
                <a:latin typeface="DM Sans 14pt" pitchFamily="2" charset="0"/>
                <a:cs typeface="Arial" panose="020B0604020202020204" pitchFamily="34" charset="0"/>
              </a:rPr>
              <a:t>MC-TED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       X-TED (CPU): 3.8x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       X-TED (GPU): 31x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02B0E5F6-0B31-A47B-9634-C96AF6ED7507}"/>
              </a:ext>
            </a:extLst>
          </p:cNvPr>
          <p:cNvSpPr/>
          <p:nvPr/>
        </p:nvSpPr>
        <p:spPr>
          <a:xfrm>
            <a:off x="7488659" y="4736880"/>
            <a:ext cx="287840" cy="287840"/>
          </a:xfrm>
          <a:prstGeom prst="ellipse">
            <a:avLst/>
          </a:prstGeom>
          <a:noFill/>
          <a:ln w="19050">
            <a:solidFill>
              <a:srgbClr val="B23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B23A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727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A901D-FA4E-9246-D3C3-EB9E603AA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D8E7A7-E79E-A1B1-21E1-6828C384F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Tree size increases from 1000 to 9000 nodes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5F64332-66EF-6C8A-50D3-D37892566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Scalability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Test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214898-6455-0534-98B9-6AFA884E4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2697385-0716-7537-1FD1-EAAC6F5619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/>
          <a:stretch/>
        </p:blipFill>
        <p:spPr>
          <a:xfrm>
            <a:off x="3493499" y="2427451"/>
            <a:ext cx="4487929" cy="338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683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73F05-31AB-E980-A9EF-2F1702DAB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40EEF3-14F3-34DA-FDF1-DA561C7750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Reduce the memory consumption to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zh-CN" altLang="en-US" sz="2000" dirty="0"/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40EEF3-14F3-34DA-FDF1-DA561C7750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0138C48A-4241-88FA-5A8A-FFA5713A6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Memory Footprint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0EE6A42-FAC4-7CDC-BA71-FD2BB6A2F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 descr="图表, 条形图&#10;&#10;描述已自动生成">
            <a:extLst>
              <a:ext uri="{FF2B5EF4-FFF2-40B4-BE49-F238E27FC236}">
                <a16:creationId xmlns:a16="http://schemas.microsoft.com/office/drawing/2014/main" id="{5EDC8706-3AAD-DE33-4223-9B469E67C8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5847" y="2774883"/>
            <a:ext cx="7110553" cy="269367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F84FDE4-801D-D231-5F40-8B399FB12A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2502" y="2774883"/>
            <a:ext cx="7157241" cy="269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44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2D996-8D84-DD03-270D-6DEA5F500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9CF4845-84FB-C83E-0CAC-F2F72D577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X-TED (https://</a:t>
            </a:r>
            <a:r>
              <a:rPr kumimoji="1" lang="en-US" altLang="zh-CN" sz="2000" dirty="0" err="1">
                <a:latin typeface="DM Sans 14pt" pitchFamily="2" charset="0"/>
                <a:cs typeface="Arial" panose="020B0604020202020204" pitchFamily="34" charset="0"/>
              </a:rPr>
              <a:t>github.com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/Davis-Fan/X-TED)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- a massively parallel computation framework for TED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- the 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best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parallel TED solution so far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- </a:t>
            </a:r>
            <a:r>
              <a:rPr kumimoji="1" lang="en-US" altLang="zh-CN" sz="2000" dirty="0">
                <a:solidFill>
                  <a:srgbClr val="C00000"/>
                </a:solidFill>
                <a:latin typeface="DM Sans 14pt" pitchFamily="2" charset="0"/>
                <a:cs typeface="Arial" panose="020B0604020202020204" pitchFamily="34" charset="0"/>
              </a:rPr>
              <a:t>preprocessing</a:t>
            </a:r>
            <a:r>
              <a:rPr kumimoji="1" lang="zh-CN" altLang="en-US" sz="2000" dirty="0">
                <a:solidFill>
                  <a:srgbClr val="C00000"/>
                </a:solidFill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solidFill>
                  <a:srgbClr val="C00000"/>
                </a:solidFill>
                <a:latin typeface="DM Sans 14pt" pitchFamily="2" charset="0"/>
                <a:cs typeface="Arial" panose="020B0604020202020204" pitchFamily="34" charset="0"/>
              </a:rPr>
              <a:t>algorithm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+ </a:t>
            </a:r>
            <a:r>
              <a:rPr kumimoji="1" lang="en-US" altLang="zh-CN" sz="2000" dirty="0">
                <a:solidFill>
                  <a:srgbClr val="C00000"/>
                </a:solidFill>
                <a:latin typeface="DM Sans 14pt" pitchFamily="2" charset="0"/>
                <a:cs typeface="Arial" panose="020B0604020202020204" pitchFamily="34" charset="0"/>
              </a:rPr>
              <a:t>dynamic parallel strategy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Published in VLDB 2024</a:t>
            </a: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17A192F-EFA9-4961-458F-FF4BC0F57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X-TED Summary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50DB35F-0810-45FA-766F-5F93A140B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DC25972-4B51-6961-6AA5-96128D1E942F}"/>
              </a:ext>
            </a:extLst>
          </p:cNvPr>
          <p:cNvSpPr txBox="1"/>
          <p:nvPr/>
        </p:nvSpPr>
        <p:spPr>
          <a:xfrm>
            <a:off x="1180618" y="4198746"/>
            <a:ext cx="880158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altLang="zh-CN" dirty="0">
                <a:latin typeface="DM Sans 14pt" pitchFamily="2" charset="0"/>
                <a:cs typeface="Arial" panose="020B0604020202020204" pitchFamily="34" charset="0"/>
              </a:rPr>
              <a:t>Dayi Fan, </a:t>
            </a:r>
            <a:r>
              <a:rPr lang="en-US" altLang="zh-CN" dirty="0" err="1">
                <a:latin typeface="DM Sans 14pt" pitchFamily="2" charset="0"/>
                <a:cs typeface="Arial" panose="020B0604020202020204" pitchFamily="34" charset="0"/>
              </a:rPr>
              <a:t>Rubao</a:t>
            </a:r>
            <a:r>
              <a:rPr lang="en-US" altLang="zh-CN" dirty="0">
                <a:latin typeface="DM Sans 14pt" pitchFamily="2" charset="0"/>
                <a:cs typeface="Arial" panose="020B0604020202020204" pitchFamily="34" charset="0"/>
              </a:rPr>
              <a:t> Lee, and Xiaodong Zhang. X-TED: Massive Parallelization of Tree Edit Distance. PVLDB, 17(7): 1683-1696, 2024.</a:t>
            </a: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721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AC316-6822-C59C-854F-3F1425B13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C25D86-E690-361B-3241-1F54931E4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Applications of TED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051704B-287B-377F-CC82-F8BB9DB35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58479D4-C5D0-9DB5-381A-601FB7198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Natural Language Processing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Parse trees and LLM output evaluation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1" descr="图示&#10;&#10;描述已自动生成">
            <a:extLst>
              <a:ext uri="{FF2B5EF4-FFF2-40B4-BE49-F238E27FC236}">
                <a16:creationId xmlns:a16="http://schemas.microsoft.com/office/drawing/2014/main" id="{D9D19E28-243D-437B-4E16-FC9669D84F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584" y="2472270"/>
            <a:ext cx="3830256" cy="227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23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B4B0E-90DC-1EC8-786E-4C45C91B0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746F70-0EAB-F297-CD06-1D32CD67D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Natural Language Processing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Parse trees and LLM output evaluation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Bioinformatics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Protein structure and evolutionary analysis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8FE4EF7-37A0-00DB-73FF-E15AACD17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Applications of TED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662D069-B432-3BE7-B180-8ED657E76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 descr="背景图案&#10;&#10;描述已自动生成">
            <a:extLst>
              <a:ext uri="{FF2B5EF4-FFF2-40B4-BE49-F238E27FC236}">
                <a16:creationId xmlns:a16="http://schemas.microsoft.com/office/drawing/2014/main" id="{233FFBE1-5F45-81CE-CEA9-34EFE5C7BC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69"/>
          <a:stretch/>
        </p:blipFill>
        <p:spPr>
          <a:xfrm>
            <a:off x="8103257" y="1987196"/>
            <a:ext cx="2960065" cy="338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272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585E0-5DC7-FD1D-594B-B4B216F89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56AC7E-DC3B-3DA6-4DB2-CD5A0AD0A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Natural Language Processing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Parse trees and LLM output evaluation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Bioinformatics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Protein structure and evolutionary analysis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Software Engineering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Code similarity detection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4F3A906-D93D-A832-DC57-162E62A57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Applications of TED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50A8B5-6BB9-694E-0C64-60B64753C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4D4B95-3D0A-09AA-B9B9-418903F43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655" y="2032836"/>
            <a:ext cx="3148185" cy="328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566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C4E75-138B-DF1D-C251-5CD6792D0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2E6B2173-6E5A-79B7-D979-68E0F1AA6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207" y="2245755"/>
            <a:ext cx="3817593" cy="2863195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785D310-8E31-E484-D4BB-3E463C67D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Natural Language Processing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Parse trees and LLM output evaluation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Bioinformatics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Protein structure and evolutionary analysis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Software Engineering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Code similarity detection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Database Systems 	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  <a:r>
              <a:rPr lang="en-US" altLang="zh-CN" sz="2000" dirty="0">
                <a:latin typeface="DM Sans 14pt" pitchFamily="2" charset="0"/>
                <a:cs typeface="Arial" panose="020B0604020202020204" pitchFamily="34" charset="0"/>
              </a:rPr>
              <a:t>XML/JSON</a:t>
            </a:r>
            <a:r>
              <a:rPr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DM Sans 14pt" pitchFamily="2" charset="0"/>
                <a:cs typeface="Arial" panose="020B0604020202020204" pitchFamily="34" charset="0"/>
              </a:rPr>
              <a:t>comparison and schema matching</a:t>
            </a: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90AA66F5-DE98-4F8F-B3AE-9850BCDEF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Applications of TED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DDCBF98-F662-969D-836F-5546B85FF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726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9097C-6ABE-EA98-2867-534E24E71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03BB8006-C65E-ABC3-4CA3-2CBDF6BC4854}"/>
                  </a:ext>
                </a:extLst>
              </p:cNvPr>
              <p:cNvSpPr txBox="1"/>
              <p:nvPr/>
            </p:nvSpPr>
            <p:spPr>
              <a:xfrm>
                <a:off x="8903558" y="6153395"/>
                <a:ext cx="3288442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1" lang="en-US" altLang="zh-CN" sz="1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kumimoji="1" lang="en-US" altLang="zh-CN" sz="1200" dirty="0">
                    <a:latin typeface="DM Sans 14pt" pitchFamily="2" charset="0"/>
                    <a:cs typeface="Arial" panose="020B0604020202020204" pitchFamily="34" charset="0"/>
                  </a:rPr>
                  <a:t>: the maximum size of the two input trees</a:t>
                </a: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03BB8006-C65E-ABC3-4CA3-2CBDF6BC48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3558" y="6153395"/>
                <a:ext cx="3288442" cy="276999"/>
              </a:xfrm>
              <a:prstGeom prst="rect">
                <a:avLst/>
              </a:prstGeom>
              <a:blipFill>
                <a:blip r:embed="rId3"/>
                <a:stretch>
                  <a:fillRect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D7EF91B7-B343-7D2E-6548-E08041B76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TED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Algorithms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194E72DD-1A6E-0559-AE6B-7D2CAB90DD24}"/>
              </a:ext>
            </a:extLst>
          </p:cNvPr>
          <p:cNvCxnSpPr>
            <a:cxnSpLocks/>
          </p:cNvCxnSpPr>
          <p:nvPr/>
        </p:nvCxnSpPr>
        <p:spPr>
          <a:xfrm>
            <a:off x="971550" y="3927787"/>
            <a:ext cx="10248900" cy="6673"/>
          </a:xfrm>
          <a:prstGeom prst="line">
            <a:avLst/>
          </a:prstGeom>
          <a:ln w="25400">
            <a:tailEnd type="triangle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F2748FAC-1311-C4D7-13B9-D3DE53771CDB}"/>
              </a:ext>
            </a:extLst>
          </p:cNvPr>
          <p:cNvCxnSpPr>
            <a:cxnSpLocks/>
          </p:cNvCxnSpPr>
          <p:nvPr/>
        </p:nvCxnSpPr>
        <p:spPr>
          <a:xfrm>
            <a:off x="2570613" y="3142889"/>
            <a:ext cx="0" cy="791571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B896039A-8FE7-1B05-8E53-74250308F1F3}"/>
              </a:ext>
            </a:extLst>
          </p:cNvPr>
          <p:cNvCxnSpPr>
            <a:cxnSpLocks/>
          </p:cNvCxnSpPr>
          <p:nvPr/>
        </p:nvCxnSpPr>
        <p:spPr>
          <a:xfrm>
            <a:off x="5665620" y="3136215"/>
            <a:ext cx="0" cy="791571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6777A875-786A-A411-57E1-F9D3B1F9035D}"/>
              </a:ext>
            </a:extLst>
          </p:cNvPr>
          <p:cNvSpPr txBox="1"/>
          <p:nvPr/>
        </p:nvSpPr>
        <p:spPr>
          <a:xfrm>
            <a:off x="1409419" y="4213860"/>
            <a:ext cx="2322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First</a:t>
            </a:r>
            <a:r>
              <a:rPr kumimoji="1" lang="zh-CN" altLang="en-US" sz="18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TED</a:t>
            </a:r>
            <a:r>
              <a:rPr kumimoji="1" lang="zh-CN" altLang="en-US" sz="18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</a:t>
            </a: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lgorithm</a:t>
            </a:r>
            <a:endParaRPr kumimoji="1" lang="en-US" altLang="zh-CN" dirty="0">
              <a:latin typeface="DM Sans 14pt" pitchFamily="2" charset="0"/>
              <a:cs typeface="Arial" panose="020B0604020202020204" pitchFamily="34" charset="0"/>
            </a:endParaRPr>
          </a:p>
          <a:p>
            <a:pPr algn="ctr"/>
            <a:endParaRPr kumimoji="1" lang="en-US" altLang="zh-CN" dirty="0">
              <a:latin typeface="DM Sans 14pt" pitchFamily="2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C3E31744-A867-6E6D-27D2-36471EDF552E}"/>
                  </a:ext>
                </a:extLst>
              </p:cNvPr>
              <p:cNvSpPr txBox="1"/>
              <p:nvPr/>
            </p:nvSpPr>
            <p:spPr>
              <a:xfrm>
                <a:off x="1409419" y="2036513"/>
                <a:ext cx="2322388" cy="11156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500"/>
                  </a:spcAft>
                </a:pPr>
                <a:r>
                  <a:rPr kumimoji="1" lang="en-US" altLang="zh-CN" sz="1800" dirty="0">
                    <a:latin typeface="DM Sans 14pt" pitchFamily="2" charset="0"/>
                    <a:cs typeface="Arial" panose="020B0604020202020204" pitchFamily="34" charset="0"/>
                  </a:rPr>
                  <a:t>1979</a:t>
                </a:r>
              </a:p>
              <a:p>
                <a:pPr algn="ctr">
                  <a:spcAft>
                    <a:spcPts val="500"/>
                  </a:spcAft>
                </a:pPr>
                <a:r>
                  <a:rPr kumimoji="1" lang="en-US" altLang="zh-CN" dirty="0">
                    <a:latin typeface="DM Sans 14pt" pitchFamily="2" charset="0"/>
                    <a:cs typeface="Arial" panose="020B0604020202020204" pitchFamily="34" charset="0"/>
                  </a:rPr>
                  <a:t>Tai</a:t>
                </a:r>
              </a:p>
              <a:p>
                <a:pPr>
                  <a:spcAft>
                    <a:spcPts val="5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p>
                          <m:r>
                            <a:rPr kumimoji="1"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sup>
                      </m:sSup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C3E31744-A867-6E6D-27D2-36471EDF5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419" y="2036513"/>
                <a:ext cx="2322388" cy="1115690"/>
              </a:xfrm>
              <a:prstGeom prst="rect">
                <a:avLst/>
              </a:prstGeom>
              <a:blipFill>
                <a:blip r:embed="rId4"/>
                <a:stretch>
                  <a:fillRect t="-22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25FBBC3-DBCC-23CF-700C-EB22B2320EC7}"/>
                  </a:ext>
                </a:extLst>
              </p:cNvPr>
              <p:cNvSpPr txBox="1"/>
              <p:nvPr/>
            </p:nvSpPr>
            <p:spPr>
              <a:xfrm>
                <a:off x="4504426" y="2036513"/>
                <a:ext cx="2322388" cy="11156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500"/>
                  </a:spcAft>
                </a:pPr>
                <a:r>
                  <a:rPr kumimoji="1" lang="en-US" altLang="zh-CN" sz="1800" dirty="0">
                    <a:latin typeface="DM Sans 14pt" pitchFamily="2" charset="0"/>
                    <a:cs typeface="Arial" panose="020B0604020202020204" pitchFamily="34" charset="0"/>
                  </a:rPr>
                  <a:t>1989</a:t>
                </a:r>
              </a:p>
              <a:p>
                <a:pPr algn="ctr">
                  <a:spcAft>
                    <a:spcPts val="500"/>
                  </a:spcAft>
                </a:pPr>
                <a:r>
                  <a:rPr kumimoji="1" lang="en-US" altLang="zh-CN" sz="1800" dirty="0">
                    <a:latin typeface="DM Sans 14pt" pitchFamily="2" charset="0"/>
                    <a:cs typeface="Arial" panose="020B0604020202020204" pitchFamily="34" charset="0"/>
                  </a:rPr>
                  <a:t>Zhang</a:t>
                </a:r>
                <a:r>
                  <a:rPr kumimoji="1" lang="en-US" altLang="zh-CN" dirty="0">
                    <a:latin typeface="DM Sans 14pt" pitchFamily="2" charset="0"/>
                    <a:cs typeface="Arial" panose="020B0604020202020204" pitchFamily="34" charset="0"/>
                  </a:rPr>
                  <a:t>-Shasha</a:t>
                </a:r>
              </a:p>
              <a:p>
                <a:pPr>
                  <a:spcAft>
                    <a:spcPts val="5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sup>
                      </m:sSup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25FBBC3-DBCC-23CF-700C-EB22B2320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4426" y="2036513"/>
                <a:ext cx="2322388" cy="1115690"/>
              </a:xfrm>
              <a:prstGeom prst="rect">
                <a:avLst/>
              </a:prstGeom>
              <a:blipFill>
                <a:blip r:embed="rId5"/>
                <a:stretch>
                  <a:fillRect t="-22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7013ECD-B90F-F7A6-F816-22ED867BA69F}"/>
                  </a:ext>
                </a:extLst>
              </p:cNvPr>
              <p:cNvSpPr txBox="1"/>
              <p:nvPr/>
            </p:nvSpPr>
            <p:spPr>
              <a:xfrm>
                <a:off x="7599434" y="2036513"/>
                <a:ext cx="3227312" cy="11156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500"/>
                  </a:spcAft>
                </a:pPr>
                <a:r>
                  <a:rPr kumimoji="1" lang="en-US" altLang="zh-CN" dirty="0">
                    <a:latin typeface="DM Sans 14pt" pitchFamily="2" charset="0"/>
                    <a:cs typeface="Arial" panose="020B0604020202020204" pitchFamily="34" charset="0"/>
                  </a:rPr>
                  <a:t>2010</a:t>
                </a:r>
              </a:p>
              <a:p>
                <a:pPr algn="ctr">
                  <a:spcAft>
                    <a:spcPts val="500"/>
                  </a:spcAft>
                </a:pPr>
                <a:r>
                  <a:rPr kumimoji="1" lang="en-US" altLang="zh-CN" dirty="0">
                    <a:latin typeface="DM Sans 14pt" pitchFamily="2" charset="0"/>
                    <a:cs typeface="Arial" panose="020B0604020202020204" pitchFamily="34" charset="0"/>
                  </a:rPr>
                  <a:t>Demaine et al.</a:t>
                </a:r>
              </a:p>
              <a:p>
                <a:pPr>
                  <a:spcAft>
                    <a:spcPts val="5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7013ECD-B90F-F7A6-F816-22ED867BA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9434" y="2036513"/>
                <a:ext cx="3227312" cy="1115690"/>
              </a:xfrm>
              <a:prstGeom prst="rect">
                <a:avLst/>
              </a:prstGeom>
              <a:blipFill>
                <a:blip r:embed="rId6"/>
                <a:stretch>
                  <a:fillRect t="-22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直线连接符 21">
            <a:extLst>
              <a:ext uri="{FF2B5EF4-FFF2-40B4-BE49-F238E27FC236}">
                <a16:creationId xmlns:a16="http://schemas.microsoft.com/office/drawing/2014/main" id="{A72E38EB-360A-ADF8-085C-1471A383216B}"/>
              </a:ext>
            </a:extLst>
          </p:cNvPr>
          <p:cNvCxnSpPr>
            <a:cxnSpLocks/>
          </p:cNvCxnSpPr>
          <p:nvPr/>
        </p:nvCxnSpPr>
        <p:spPr>
          <a:xfrm>
            <a:off x="9213090" y="3142889"/>
            <a:ext cx="0" cy="791571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F6CFD811-3779-F311-B4BE-D63940595B55}"/>
              </a:ext>
            </a:extLst>
          </p:cNvPr>
          <p:cNvSpPr txBox="1"/>
          <p:nvPr/>
        </p:nvSpPr>
        <p:spPr>
          <a:xfrm>
            <a:off x="4250426" y="4246126"/>
            <a:ext cx="2841003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5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Classic</a:t>
            </a:r>
            <a:r>
              <a:rPr kumimoji="1" lang="zh-CN" altLang="en-US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TED</a:t>
            </a:r>
            <a:r>
              <a:rPr kumimoji="1" lang="zh-CN" altLang="en-US" sz="18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</a:t>
            </a: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lgorithm</a:t>
            </a:r>
          </a:p>
          <a:p>
            <a:pPr algn="ctr">
              <a:spcAft>
                <a:spcPts val="500"/>
              </a:spcAft>
            </a:pP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Dynamic programming</a:t>
            </a:r>
          </a:p>
          <a:p>
            <a:pPr algn="ctr">
              <a:spcAft>
                <a:spcPts val="5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(The most widely-used)</a:t>
            </a:r>
          </a:p>
          <a:p>
            <a:pPr algn="ctr"/>
            <a:endParaRPr kumimoji="1" lang="en-US" altLang="zh-CN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2FADD75F-5CD3-FC10-34BC-5E8C4C81E538}"/>
              </a:ext>
            </a:extLst>
          </p:cNvPr>
          <p:cNvSpPr txBox="1"/>
          <p:nvPr/>
        </p:nvSpPr>
        <p:spPr>
          <a:xfrm>
            <a:off x="7610048" y="4246126"/>
            <a:ext cx="34278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Theoretical lower bound</a:t>
            </a:r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66AEDD53-5B17-B89B-F701-D875C2F7074F}"/>
              </a:ext>
            </a:extLst>
          </p:cNvPr>
          <p:cNvSpPr/>
          <p:nvPr/>
        </p:nvSpPr>
        <p:spPr>
          <a:xfrm>
            <a:off x="3937377" y="4071620"/>
            <a:ext cx="3467100" cy="1431161"/>
          </a:xfrm>
          <a:prstGeom prst="ellipse">
            <a:avLst/>
          </a:prstGeom>
          <a:noFill/>
          <a:ln w="19050">
            <a:solidFill>
              <a:srgbClr val="B23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B23A48"/>
              </a:solidFill>
            </a:endParaRPr>
          </a:p>
        </p:txBody>
      </p:sp>
      <p:sp>
        <p:nvSpPr>
          <p:cNvPr id="34" name="灯片编号占位符 3">
            <a:extLst>
              <a:ext uri="{FF2B5EF4-FFF2-40B4-BE49-F238E27FC236}">
                <a16:creationId xmlns:a16="http://schemas.microsoft.com/office/drawing/2014/main" id="{54763F32-EEDF-70C2-EC54-87B7ECF79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54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/>
      <p:bldP spid="12" grpId="0"/>
      <p:bldP spid="20" grpId="0"/>
      <p:bldP spid="21" grpId="0"/>
      <p:bldP spid="25" grpId="0"/>
      <p:bldP spid="28" grpId="0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8D07-841B-E7AE-241B-7A3667794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06F9827-7AE4-7F36-0DC3-8A35CDD79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Step 1 - identify subtrees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for two input trees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Each subtree starts from the root or a node with a right sibling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and ends at its rightmost reachable node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BB7C7AB-4AD2-6AD0-41F1-E40069A1C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Classic TED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575D8F-6BD1-3C67-C430-682674ED4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48A2C5A-BAB9-ED4F-55CF-0AD79E5AE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082" y="2992437"/>
            <a:ext cx="3639173" cy="228810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617E965-93AF-AF6F-D811-F2E2C6B16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992438"/>
            <a:ext cx="3508423" cy="2288102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EECF82D0-4173-B565-ED8D-1C0CFCA440E6}"/>
              </a:ext>
            </a:extLst>
          </p:cNvPr>
          <p:cNvSpPr txBox="1"/>
          <p:nvPr/>
        </p:nvSpPr>
        <p:spPr>
          <a:xfrm>
            <a:off x="8903558" y="6153395"/>
            <a:ext cx="32884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1200" dirty="0">
                <a:latin typeface="DM Sans 14pt" pitchFamily="2" charset="0"/>
              </a:rPr>
              <a:t>Nodes are ordered in preorder traversal</a:t>
            </a:r>
            <a:endParaRPr kumimoji="1" lang="en-US" altLang="zh-CN" sz="12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95FA21A-02A3-2D1B-4244-CCCA7B64E8D8}"/>
              </a:ext>
            </a:extLst>
          </p:cNvPr>
          <p:cNvSpPr/>
          <p:nvPr/>
        </p:nvSpPr>
        <p:spPr>
          <a:xfrm>
            <a:off x="1625212" y="2918396"/>
            <a:ext cx="1246576" cy="2459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A2A1B565-91A4-00C7-6B61-23FC826D73FE}"/>
              </a:ext>
            </a:extLst>
          </p:cNvPr>
          <p:cNvSpPr/>
          <p:nvPr/>
        </p:nvSpPr>
        <p:spPr>
          <a:xfrm>
            <a:off x="3288443" y="2918397"/>
            <a:ext cx="2283682" cy="2459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A3FB0F6-CE71-474C-D214-1F4576CB1204}"/>
              </a:ext>
            </a:extLst>
          </p:cNvPr>
          <p:cNvSpPr/>
          <p:nvPr/>
        </p:nvSpPr>
        <p:spPr>
          <a:xfrm>
            <a:off x="5988781" y="2918396"/>
            <a:ext cx="4326794" cy="2597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794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6E6E6"/>
        </a:solidFill>
        <a:ln>
          <a:noFill/>
        </a:ln>
      </a:spPr>
      <a:bodyPr rtlCol="0" anchor="ctr"/>
      <a:lstStyle>
        <a:defPPr algn="ctr">
          <a:defRPr kumimoji="1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17587</TotalTime>
  <Words>2865</Words>
  <Application>Microsoft Macintosh PowerPoint</Application>
  <PresentationFormat>宽屏</PresentationFormat>
  <Paragraphs>480</Paragraphs>
  <Slides>35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4" baseType="lpstr">
      <vt:lpstr>等线</vt:lpstr>
      <vt:lpstr>Arial</vt:lpstr>
      <vt:lpstr>Calibri</vt:lpstr>
      <vt:lpstr>Calibri Light</vt:lpstr>
      <vt:lpstr>Cambria Math</vt:lpstr>
      <vt:lpstr>DM Sans 14pt</vt:lpstr>
      <vt:lpstr>DM Sans 14pt Medium</vt:lpstr>
      <vt:lpstr>Spencer</vt:lpstr>
      <vt:lpstr>Office 2013 - 2022 Theme</vt:lpstr>
      <vt:lpstr>X-TED</vt:lpstr>
      <vt:lpstr>Tree Edit Distance</vt:lpstr>
      <vt:lpstr>Tree Edit Distance</vt:lpstr>
      <vt:lpstr>Applications of TED</vt:lpstr>
      <vt:lpstr>Applications of TED</vt:lpstr>
      <vt:lpstr>Applications of TED</vt:lpstr>
      <vt:lpstr>Applications of TED</vt:lpstr>
      <vt:lpstr>TED Algorithms</vt:lpstr>
      <vt:lpstr>Classic TED Algorithm</vt:lpstr>
      <vt:lpstr>Classic TED Algorithm</vt:lpstr>
      <vt:lpstr>Classic TED Algorithm</vt:lpstr>
      <vt:lpstr>Classic TED Algorithm</vt:lpstr>
      <vt:lpstr>Classic TED Algorithm</vt:lpstr>
      <vt:lpstr>Classic TED Algorithm</vt:lpstr>
      <vt:lpstr>Classic TED Algorithm</vt:lpstr>
      <vt:lpstr>Fundamental Challenges</vt:lpstr>
      <vt:lpstr>Existing Parallel Solution</vt:lpstr>
      <vt:lpstr>Existing Parallel Solution</vt:lpstr>
      <vt:lpstr>Existing Parallel Solution</vt:lpstr>
      <vt:lpstr>Existing Parallel Solution</vt:lpstr>
      <vt:lpstr>Existing Parallel Solution</vt:lpstr>
      <vt:lpstr>Existing Parallel Solution</vt:lpstr>
      <vt:lpstr>Existing Parallel Solution</vt:lpstr>
      <vt:lpstr>Insights</vt:lpstr>
      <vt:lpstr>Exploit Parallelism</vt:lpstr>
      <vt:lpstr>Exploit Parallelism</vt:lpstr>
      <vt:lpstr>Preprocessing: Reveal Dependencies</vt:lpstr>
      <vt:lpstr>X-TED</vt:lpstr>
      <vt:lpstr>Experiments</vt:lpstr>
      <vt:lpstr>High-Performance Results</vt:lpstr>
      <vt:lpstr>High-Performance Results</vt:lpstr>
      <vt:lpstr>High-Performance Results</vt:lpstr>
      <vt:lpstr>Scalability Test</vt:lpstr>
      <vt:lpstr>Memory Footprint</vt:lpstr>
      <vt:lpstr>X-TED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X-Blossom: Massive Parallelization of Graph Maximum Matching</dc:title>
  <dc:creator>Fan, Dayi</dc:creator>
  <cp:lastModifiedBy>Microsoft Office User</cp:lastModifiedBy>
  <cp:revision>436</cp:revision>
  <dcterms:created xsi:type="dcterms:W3CDTF">2025-07-30T14:41:39Z</dcterms:created>
  <dcterms:modified xsi:type="dcterms:W3CDTF">2026-06-23T16:04:46Z</dcterms:modified>
</cp:coreProperties>
</file>