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60" r:id="rId1"/>
  </p:sldMasterIdLst>
  <p:notesMasterIdLst>
    <p:notesMasterId r:id="rId71"/>
  </p:notesMasterIdLst>
  <p:sldIdLst>
    <p:sldId id="792" r:id="rId2"/>
    <p:sldId id="794" r:id="rId3"/>
    <p:sldId id="796" r:id="rId4"/>
    <p:sldId id="797" r:id="rId5"/>
    <p:sldId id="798" r:id="rId6"/>
    <p:sldId id="800" r:id="rId7"/>
    <p:sldId id="804" r:id="rId8"/>
    <p:sldId id="805" r:id="rId9"/>
    <p:sldId id="803" r:id="rId10"/>
    <p:sldId id="806" r:id="rId11"/>
    <p:sldId id="887" r:id="rId12"/>
    <p:sldId id="813" r:id="rId13"/>
    <p:sldId id="819" r:id="rId14"/>
    <p:sldId id="821" r:id="rId15"/>
    <p:sldId id="888" r:id="rId16"/>
    <p:sldId id="822" r:id="rId17"/>
    <p:sldId id="823" r:id="rId18"/>
    <p:sldId id="824" r:id="rId19"/>
    <p:sldId id="828" r:id="rId20"/>
    <p:sldId id="827" r:id="rId21"/>
    <p:sldId id="831" r:id="rId22"/>
    <p:sldId id="830" r:id="rId23"/>
    <p:sldId id="809" r:id="rId24"/>
    <p:sldId id="832" r:id="rId25"/>
    <p:sldId id="835" r:id="rId26"/>
    <p:sldId id="834" r:id="rId27"/>
    <p:sldId id="836" r:id="rId28"/>
    <p:sldId id="837" r:id="rId29"/>
    <p:sldId id="838" r:id="rId30"/>
    <p:sldId id="839" r:id="rId31"/>
    <p:sldId id="840" r:id="rId32"/>
    <p:sldId id="842" r:id="rId33"/>
    <p:sldId id="843" r:id="rId34"/>
    <p:sldId id="844" r:id="rId35"/>
    <p:sldId id="845" r:id="rId36"/>
    <p:sldId id="846" r:id="rId37"/>
    <p:sldId id="847" r:id="rId38"/>
    <p:sldId id="848" r:id="rId39"/>
    <p:sldId id="849" r:id="rId40"/>
    <p:sldId id="850" r:id="rId41"/>
    <p:sldId id="851" r:id="rId42"/>
    <p:sldId id="852" r:id="rId43"/>
    <p:sldId id="853" r:id="rId44"/>
    <p:sldId id="856" r:id="rId45"/>
    <p:sldId id="854" r:id="rId46"/>
    <p:sldId id="857" r:id="rId47"/>
    <p:sldId id="858" r:id="rId48"/>
    <p:sldId id="862" r:id="rId49"/>
    <p:sldId id="864" r:id="rId50"/>
    <p:sldId id="865" r:id="rId51"/>
    <p:sldId id="863" r:id="rId52"/>
    <p:sldId id="866" r:id="rId53"/>
    <p:sldId id="889" r:id="rId54"/>
    <p:sldId id="867" r:id="rId55"/>
    <p:sldId id="870" r:id="rId56"/>
    <p:sldId id="871" r:id="rId57"/>
    <p:sldId id="872" r:id="rId58"/>
    <p:sldId id="873" r:id="rId59"/>
    <p:sldId id="874" r:id="rId60"/>
    <p:sldId id="875" r:id="rId61"/>
    <p:sldId id="877" r:id="rId62"/>
    <p:sldId id="876" r:id="rId63"/>
    <p:sldId id="879" r:id="rId64"/>
    <p:sldId id="880" r:id="rId65"/>
    <p:sldId id="881" r:id="rId66"/>
    <p:sldId id="882" r:id="rId67"/>
    <p:sldId id="883" r:id="rId68"/>
    <p:sldId id="885" r:id="rId69"/>
    <p:sldId id="884" r:id="rId7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3A48"/>
    <a:srgbClr val="009E48"/>
    <a:srgbClr val="00B050"/>
    <a:srgbClr val="FF1F5B"/>
    <a:srgbClr val="C00000"/>
    <a:srgbClr val="7030A0"/>
    <a:srgbClr val="1F77B4"/>
    <a:srgbClr val="FF8000"/>
    <a:srgbClr val="6600CC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浅色样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339"/>
    <p:restoredTop sz="96301"/>
  </p:normalViewPr>
  <p:slideViewPr>
    <p:cSldViewPr snapToGrid="0" snapToObjects="1">
      <p:cViewPr varScale="1">
        <p:scale>
          <a:sx n="127" d="100"/>
          <a:sy n="127" d="100"/>
        </p:scale>
        <p:origin x="360" y="192"/>
      </p:cViewPr>
      <p:guideLst/>
    </p:cSldViewPr>
  </p:slideViewPr>
  <p:outlineViewPr>
    <p:cViewPr>
      <p:scale>
        <a:sx n="33" d="100"/>
        <a:sy n="33" d="100"/>
      </p:scale>
      <p:origin x="0" y="-2600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2F3319-7B0F-9447-AFAF-CD9B5730B93A}" type="datetimeFigureOut">
              <a:rPr kumimoji="1" lang="zh-CN" altLang="en-US" smtClean="0"/>
              <a:t>2026/6/29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0F0A29-925C-7044-9570-783085BCC70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209684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6CC99-1502-88E5-E26B-7EBF7F11D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FE0A02C-FE63-3269-A2A3-58020D6A57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833FD8F-37CF-8B94-F7DC-C6CD07C55F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B30AB15-DDA0-7265-AE70-D4FF255DC9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2931925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7894D-8611-0057-3B63-97730A4B3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26532EB-8689-FECC-EE3A-88C928E2F1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1284E3C-0083-F434-352A-CEC78A428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26C0DDC-B59C-9C46-E3AA-58AEB38A5E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10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348250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583D3D-1780-4793-C508-8770D9C389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129DE4D-D57D-B1C6-DAC4-070E09D1EC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91B0F15-C3AB-C353-08AE-BE45949675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CDD7BCA-5A59-0AA2-EB28-C6B6EFF451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11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401145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9EAA1A-94E5-90BE-9332-041E09D68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43B5111-4538-4FE6-B505-04B4F5C3FA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59668E6-2FEF-6F60-EA2A-C855327EBF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93D5303-BB2D-8EEC-F212-81CFEF9046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12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575323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7501D-5A55-C0DC-57A3-6861527B2B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0CDA89A-3FBE-BBE1-F7C9-C42A3893E5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A3D24F50-1320-3ECB-0F0E-9D2692F5BB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560E224-E7C7-84EB-A286-AD32F9B3FE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13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776053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013DBF-3CD7-EDE9-738A-B04DBDED9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8E6776B-90FC-4680-C1B3-F6768142B8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FA0A157-4CD3-C6CE-3BD6-C8EB529438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FB8F64A-F007-F8BA-DF80-0DC8C9340B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14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830753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07AA7-71DB-E0D7-741E-D839ACA27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571F6E9-9A13-F896-2D00-06DFB4FC60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743EA0F-E4D9-BA10-CC82-AF8D465B2C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C958E49-0525-A2EE-2BE1-2360CD7B0A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15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367210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151BA1-BF86-286A-6332-A43067A0F1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1C76BDA-49E4-8A43-64AF-5F94DAFE13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C6563C3-94F8-17CE-FF53-13470C09A4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C5429C0-4542-1032-2A50-FC6D286994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16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836471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DB0943-C913-66CF-F01A-0AB8DB2D7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C4432E1-D72A-62FF-12EC-63B10C69CB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D83DF4D-A729-260C-9410-BE9712785E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06F10AC-28D8-5401-1A36-31E72BD7C3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17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603797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4D8098-AF02-2215-07B7-F50F26042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33B10DC-88AB-FD8A-9F94-8570196C30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6C31BD4-5F2F-9A39-08F3-D1CA023137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FF51ADA-CB19-B236-5CA3-5C07760EA5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18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279859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FAB78-F39C-0B13-B833-6D23F904D6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196C4372-4ED9-E6C6-7DC2-A4AE4E0915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8AE1E46-5F6C-4A3C-3255-1BC2815F70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27AACE7-6867-9258-CD36-A4B3FBB1D1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19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201877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C8DBF9-D16F-74E7-5C8E-E575D6EFB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7565D4A-4C14-6E8F-7F6B-0DF9C75ADC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9FD05FB6-9092-864D-7D57-0818F1E1F5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A148E8B-276A-5881-7E9F-06FE6DFEDB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408099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E20254-DB33-4E0D-B5CA-337377C79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E13AABD-083A-6BA3-4974-9CFF96CDCA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A09677D-2136-FE6E-6FA5-7DE2907055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6BE96E0-C02B-6023-26B4-3DE96D56F1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20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691792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A7828-F566-34FB-B408-A223E1C0F7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5DE5F264-44EB-B82E-1573-48C3BCDDCC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16C2B3F-07C7-ADEB-387A-DCB6F2A096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FB26B62-1AA1-5EA4-9B23-4819326BD8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21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518831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FE219-8FD8-563C-F6F4-9A613F5BF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757C7C3-76D4-98C6-98D0-194DB04799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929F490-F192-74C7-2001-B5B063943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A2A7E3B-7B63-00BF-3B05-3FE56985BC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22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2657274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AACC87-CB19-2A57-8C69-9CEFFEA89C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F71DF01-3EA6-1F08-C86E-C3FD12FA2B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ED8F89D0-F2D7-C990-510F-2B58622FF0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96736FD-82AB-D94C-1269-EA656CB7E9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23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1140347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FD9E0-396D-DABF-6381-5BDC29305E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2C2A39F-47C5-FBE6-011D-6F12D48176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CEE12F2-BF81-DC86-CDC9-9FE009BE8D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885397D-6EDA-E84E-FB28-694320E13D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24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5312020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AEB893-131E-ABCD-8DE9-0A8CE8FF6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A9472A4-3265-8186-A552-3BFC7BA5F6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EB82FB8-15AA-EB2F-21C7-9ADD35D45C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321B7FA-A442-E85D-0D36-31DFDDD0E6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25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3618978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EA3D4-E644-F6DA-0A32-F8B32FDC1B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9F66815-A296-7CCA-F64E-00C3E26A13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703C10B-2C0C-A535-EBD5-E262381284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47BDEC0-5B1D-570A-8937-2B392B5580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26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049969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DC76F9-6262-AC87-6338-83B5AD79B5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B2DB210-D77B-861B-5BA2-55FD9EEED9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51C0BA1-9422-34F7-CEFC-A6CD8D002C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F1E2946-56B0-56C2-BD36-F9F8293681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27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2687039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817C36-DC07-1E61-F8DD-B14DCE19E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D851795-875D-50CD-5CA6-765DD57B7C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9719B011-A601-4940-409B-FE9E881C4E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27DBCEE-0DD1-5477-C661-0071C6A8A8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28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6848023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BE610-50E1-7E7E-6DF3-5C819A0A81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F7F96C0-C6F8-116B-95F8-D26AD2011F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DB9EE11-CEC0-AC49-1662-CADFB73BC3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9CBEBEA-5658-1DF0-52D6-61C33BF966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29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418846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5DBF47-74C8-E4DF-C4CD-60885541D7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2778431-7761-03AF-080C-E8CA6778EA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EE77613-117C-5125-AB27-4DFE6C82E9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842AFAE-A452-0D96-FF15-B8EEE6B6F7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2756634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D3698F-E4DB-A06F-F386-42B0672054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5EDAEB66-3B7B-F223-D9B0-867FC9554E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C650169-6462-E806-32D0-88F3EC3442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5C87818-770A-476C-8FAF-67744C2FA4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30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597073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392C0-EAC1-4D4F-AFFA-B872E2193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4CA7551-9F00-9DDC-4507-B8667E6C17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C9B527FB-3BCB-EFD4-2D78-5D4670C8E9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07A946F-A0E9-2785-8C87-F6FAE97812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31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2008781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8ED51-5C6D-0B15-C232-AC8A1D213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3328AE9-C9C7-0617-1CD2-632D726117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D6C33C5-580A-2044-2D47-C505CB7152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F33770E-13E7-2305-ED71-E1823BB414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32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6825765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A54155-8377-AA3B-1515-32C0D849B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81D2C0F-F10D-2762-E7BF-63502339AB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40F06E6-0F6C-72D2-F7C0-F0F2369D29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461476E-0682-AFF6-3A12-8E26E15F90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33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8234855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63E58C-87D6-68F6-F4CE-B3C24E3423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0C9248C-69FA-3C63-A8FD-F96033BA95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2B62E18-20F2-64B2-FC08-BE11C482E0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E935A2A-E013-99F8-AE9F-71E9DD229B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34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4103761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3F9F19-BC71-A90A-127D-398E0E72B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2802147-EE88-68E7-B87A-DA31F8060D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777B43C-4215-0B10-E2F3-0084CC8616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A50705E-DF4D-1487-BFC2-918C8D86AA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35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9420848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E565F-613D-88C6-374C-FB8ADAABE4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41A22F8-8667-607D-1831-0360FABC7A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4D5B98B-19FC-554E-86C5-81505C7908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9332FB2-64DA-8BD7-9F05-CAF57E4E7D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36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3175097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0FD66D-F084-9166-597D-8C86CDED76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9F15FA7-AC6A-2C5A-2DD8-09CA3A0043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062A906-53B9-4061-D3A0-D7C0499EBD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B56EB6C-E1BA-311F-5CD8-3BF8BD1A4C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37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1709795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6B430C-2A5E-3D96-8D5A-EF85A6D32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F517E9A-64F2-F447-66DE-DD4B900282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AAA760C-6287-B98D-13DC-94D0DECF80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451FBB8-9BB5-A407-43D1-62C0A8BA7A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38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3936109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2F15D2-7D4E-DEFB-B764-088C3D2984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38D5E1E-99C2-E5D3-B4B2-457431D7F0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981CA41-35C3-39B8-B1C5-C5546CFC7A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D413B93-FEEC-6731-7E71-BD50EB5C48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39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65781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53D428-0F5E-E5CF-8698-4E34CEA59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49787A7-E479-1D4C-C533-B801EEC75A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DF58F71-6A0E-A220-A76A-EC447C0DB9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FE97C9F-7CB3-723B-5A28-208E6EE74C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9260467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EBD0DD-6F49-38FD-3112-2E15AD9F6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75812AA-6E3C-1B5D-987F-AAF7695CD9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B5C1654-B1B5-1F99-2A00-F15BF82663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3FE3CD5-E1EC-6140-1C3C-A599773206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40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4288504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13A128-1C1F-8525-C1AA-8B8CA209C1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07D548F-4F37-9555-9E83-696AF3C5C2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750081F-4EA6-C92C-95A2-6428DE7E6B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0E0538B-F7C4-AFAD-4E71-F5839442A0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41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4170491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9EF14-91E4-4F64-220F-AA320C2C0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1D06338-C91F-BFCC-E69A-4F0A267822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143C3C84-252E-2E50-D6BA-021F94131A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32929EF-A818-ED81-BA7F-7C6B010619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42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3384340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6A613-CE0C-D9F2-1011-182969B6D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79C9911-5545-976B-F56C-C1538F4BEA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A980802-F117-3266-26D9-E81DF79F11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dirty="0"/>
              <a:t>In distributed ML training, communication is often a bottleneck. When workers need to exchange gradients, parameters, or data shards, each worker may only participate in one high-bandwidth transfer at a time. We can model workers as vertices and pending transfers as edges. A matching gives a set of transfers that can run simultaneously without endpoint conflicts, and a maximum matching maximizes the number of concurrent transfers in each scheduling round.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66613F2-0449-5AF7-8C08-4C1988DACA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43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820620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6409FA-AA3A-B323-62B5-A191FA29D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E76CF71-31B9-B0D6-4BDF-D02C9ADEDE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5076DDF-3B4D-5CCB-DC5A-BD7CBE1136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dirty="0"/>
              <a:t>In distributed ML training, communication is often a bottleneck. When workers need to exchange gradients, parameters, or data shards, each worker may only participate in one high-bandwidth transfer at a time. We can model workers as vertices and pending transfers as edges. A matching gives a set of transfers that can run simultaneously without endpoint conflicts, and a maximum matching maximizes the number of concurrent transfers in each scheduling round.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7F7BB56-3FB7-4D2C-8B3B-425BEA91B4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44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2575266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ED4374-6982-BA95-EFFD-914110A1F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1496BAF7-CC42-DD89-6A91-9BFE8E3A86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65CCA8B-DA93-21ED-B4B2-2DB0D30B5D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D7AD3BA-2A34-B2A6-C980-CE2C8FEAB7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45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28363459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13B232-AE7D-98CA-1F06-18C6850D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053994B-8FAC-6E2D-7410-6B6F2424F8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EDEA6E1-4B4D-D4F5-276F-ECBEF168DC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4028AC5-C40C-DBF9-5134-2164524337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46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202012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D4259B-0692-45B0-49C7-CF046DEE43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A920D08-6F0D-90C9-2971-34AD6AD70B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E616789F-FA91-CEFA-A3DC-BC1E2F18D3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044C260-EF54-06FB-D5D7-5ED6D02DEA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47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9896343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32D0F3-FF4A-B14C-095A-BE8169FB7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D210AC0-7770-EC14-069A-497382F8C3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C989080-2F49-5E21-9E6F-F5BBA62871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2E4322E-CACC-F207-AFD2-B412E94669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48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6718403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5E60C2-9065-57B1-6DB4-13AF52454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E47865F-A94C-08F4-DDDE-1649776EFC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A7341E7A-ED3C-1EFB-4961-A71FDDE1AA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E1FB883-C08D-08BA-058C-7E318A4FF9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49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570687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7312A4-CC05-0603-B04C-05DF77FE3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8BB9058-8FF6-7D04-10B3-7209448713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C0D6847-6F94-A910-832A-A9CE3D9B80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dirty="0"/>
              <a:t>In distributed ML training, communication is often a bottleneck. When workers need to exchange gradients, parameters, or data shards, each worker may only participate in one high-bandwidth transfer at a time. We can model workers as vertices and pending transfers as edges. A matching gives a set of transfers that can run simultaneously without endpoint conflicts, and a maximum matching maximizes the number of concurrent transfers in each scheduling round.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17FF22A-3CAD-DAC4-2CDC-FD6FE15F1E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7966349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F59E85-399D-F165-B3B0-763FD77D1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EB34BA1-CAA4-0A34-463C-D3CCA1CD5B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C5AA166C-0C08-BB83-3FE5-F165107AB8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09F83FF-2EE3-B0C4-DAE9-24E6EED31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50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9454520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E2EBA6-0FDB-E43D-C3DE-23CC9B77F9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3383A69-694B-82A8-0024-19928E0E00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A53ADB7E-7FB8-7A52-C318-518623DE0F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F1B3F10-57B3-DF42-2D46-8BF23663CD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51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779670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E05754-CE22-27F4-A1C4-5C0D54C87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8787BB0-C725-CC5F-FAA7-C91A41D2C4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75ADC15-A704-362F-EB2A-30FAF9894F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dirty="0"/>
              <a:t>In distributed ML training, communication is often a bottleneck. When workers need to exchange gradients, parameters, or data shards, each worker may only participate in one high-bandwidth transfer at a time. We can model workers as vertices and pending transfers as edges. A matching gives a set of transfers that can run simultaneously without endpoint conflicts, and a maximum matching maximizes the number of concurrent transfers in each scheduling round.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8DE988E-0091-29CA-464B-4FA4856BF6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52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28051169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9612A-5240-1B5F-F007-6DE66BC7F2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5CC1548-3801-0818-B8E7-5838920314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00F6BC5-A40F-2CAB-254B-EB91B943D2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0F92264-4774-04C1-CA37-102C4C1E87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53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2756079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D0845E-CD53-FEEA-6925-05B62510D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DFF3C7C-9F4E-0840-4A0E-84F9644EAC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472609F-B75F-E01D-E21C-01AEDE5414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1974A6C-2500-651F-4A0B-29DA44AC66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54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4456106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8312A0-476F-B965-8A2B-C3DB0685C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9A509F4-D496-3C6E-AC36-E924AC1211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AE55E7E-B7B9-99EC-1381-3211DA6870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44F18A5-8CE7-D71B-DF64-F33EE5AE97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55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712981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1A8F2C-61C7-36AF-7004-77B9B50874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530E69F3-D2A6-9571-8A28-F1EF693BFF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957B128B-6CBA-73A3-5342-3A3932CE41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FB61741-9412-6306-5E8B-E91FEFEF44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56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12591963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1218D-D90B-8BA5-F4B7-FBD2F1B42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C40963D-491A-E58E-8732-A857603699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E10BBC4-4BF3-4016-7415-FAB0293A1B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1686E2C-AA92-DB64-8408-93A0D57477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57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58056840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F6E6E-B3E6-BE7F-708E-8FB4711F69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345D9D1-CC3A-2D2C-855C-DBF4009276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3E464E9-CC30-7146-FB58-0792FFDBE5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F67B1C4-97C7-12AB-300A-6E8028B3F9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58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50792868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089199-679E-4844-8BA2-EAA998B338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3A30D12-BC29-8ABE-6E29-2F933AA3A6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12A34F8-E023-2E12-4527-B58DA9B5A2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FB90D10-E202-754E-509B-98FD3EEF38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59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825526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4B8AF-54BA-71CF-40D8-2B728FF02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4057FE1-FBE3-2D0B-5695-8048AD5F48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2059035-6CD6-C555-F2A8-02B42E2E9C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dirty="0"/>
              <a:t>In distributed ML training, communication is often a bottleneck. When workers need to exchange gradients, parameters, or data shards, each worker may only participate in one high-bandwidth transfer at a time. We can model workers as vertices and pending transfers as edges. A matching gives a set of transfers that can run simultaneously without endpoint conflicts, and a maximum matching maximizes the number of concurrent transfers in each scheduling round.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594FB11-2BA5-5676-A69E-08EDD523CC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9868544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399EDB-5CE7-048D-194A-73EDF50D07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0462E2A-889D-85BC-3ECA-AD5843934F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1DA0BEA-8DAB-EA0F-85D8-FE3D28BFB7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D45278A-B817-773A-B2B6-D497C31309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60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12890343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11B87-AF7A-A28F-3E97-C12F12712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E689269-6FF3-FEDF-C8D9-B063DE33BC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F52D9FB-B260-AE5F-5FC7-3D941CF105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D14C268-702E-68A1-A121-DEA3AFF1E9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61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271174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57E428-A3F5-70D0-8A4C-AECD41E2D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ADEC5BF-5D9A-2BF4-96AE-BD74901817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A4EA311-F8CF-CB26-3D96-4E7EC2BEA0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dirty="0"/>
              <a:t>In distributed ML training, communication is often a bottleneck. When workers need to exchange gradients, parameters, or data shards, each worker may only participate in one high-bandwidth transfer at a time. We can model workers as vertices and pending transfers as edges. A matching gives a set of transfers that can run simultaneously without endpoint conflicts, and a maximum matching maximizes the number of concurrent transfers in each scheduling round.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3703710-C2CD-02D7-9A4E-82D9E1A1A4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62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32096118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27F830-F527-C30C-59B8-0A9245F02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A149D86-06CE-8DF7-3D7A-BDEC6CA1F1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92C80059-342A-8628-A5AE-1FE3FA2D98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dirty="0"/>
              <a:t>In distributed ML training, communication is often a bottleneck. When workers need to exchange gradients, parameters, or data shards, each worker may only participate in one high-bandwidth transfer at a time. We can model workers as vertices and pending transfers as edges. A matching gives a set of transfers that can run simultaneously without endpoint conflicts, and a maximum matching maximizes the number of concurrent transfers in each scheduling round.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CA0F260-BA23-72CA-4169-3C719000C4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63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49400266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200A3-6870-1054-47EC-C2E0FD0D8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F22BADD-9888-BC25-8F1A-AE99D67A6F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778C2A7-34AE-E477-8EBA-42BACFD7F8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dirty="0"/>
              <a:t>In distributed ML training, communication is often a bottleneck. When workers need to exchange gradients, parameters, or data shards, each worker may only participate in one high-bandwidth transfer at a time. We can model workers as vertices and pending transfers as edges. A matching gives a set of transfers that can run simultaneously without endpoint conflicts, and a maximum matching maximizes the number of concurrent transfers in each scheduling round.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6DAC881-8982-E153-96D3-A60A8984E5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64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283187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AAFC1B-4C1B-BE7B-4D4F-AD69E3651F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0B9EF41-A668-ADE1-A201-4E037F0F84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7238C24-6A7B-469D-811C-9C6E4683D0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dirty="0"/>
              <a:t>In distributed ML training, communication is often a bottleneck. When workers need to exchange gradients, parameters, or data shards, each worker may only participate in one high-bandwidth transfer at a time. We can model workers as vertices and pending transfers as edges. A matching gives a set of transfers that can run simultaneously without endpoint conflicts, and a maximum matching maximizes the number of concurrent transfers in each scheduling round.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AD8C565-8BC0-24CF-0909-22D57820C8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65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95811113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08CD68-54A6-1AB8-8945-E891B5B1EB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9C20E84-5355-E63A-6D9B-F35E3DC871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E597550-E308-C072-65DE-874DD189B1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dirty="0"/>
              <a:t>In distributed ML training, communication is often a bottleneck. When workers need to exchange gradients, parameters, or data shards, each worker may only participate in one high-bandwidth transfer at a time. We can model workers as vertices and pending transfers as edges. A matching gives a set of transfers that can run simultaneously without endpoint conflicts, and a maximum matching maximizes the number of concurrent transfers in each scheduling round.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86FD421-544F-0F5C-44E4-F32E91895E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66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6014680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3E6F6E-16EB-3251-1899-17D1533565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B0B8683-B95F-A1A0-1259-2CAD32C22F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3758545-3986-687F-C59A-6CBE1A2B85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dirty="0"/>
              <a:t>In distributed ML training, communication is often a bottleneck. When workers need to exchange gradients, parameters, or data shards, each worker may only participate in one high-bandwidth transfer at a time. We can model workers as vertices and pending transfers as edges. A matching gives a set of transfers that can run simultaneously without endpoint conflicts, and a maximum matching maximizes the number of concurrent transfers in each scheduling round.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B7F83B0-5ED3-206D-BFBC-73A0C9423F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67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11553557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081BF-D417-B7F5-BC57-56E9563796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5835B8B7-2384-361D-2FD3-C291CF8C23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CB0EA00-5CB3-1309-AAF3-677106C6EA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0CF7347-6092-3DD6-5F55-323EFF83CF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68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537240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5CDB6-1DA3-97FF-7205-E8E7FC320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53D3361-B670-294C-D31C-B62201D41F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A7A4BB1-13DC-2E18-430C-E38446C576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dirty="0"/>
              <a:t>In distributed ML training, communication is often a bottleneck. When workers need to exchange gradients, parameters, or data shards, each worker may only participate in one high-bandwidth transfer at a time. We can model workers as vertices and pending transfers as edges. A matching gives a set of transfers that can run simultaneously without endpoint conflicts, and a maximum matching maximizes the number of concurrent transfers in each scheduling round.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75B4A00-9415-1357-3F9E-C89D33A090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910807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1D3104-3795-B842-0F8D-2E3E61C5E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8D20757-5A5F-6CD1-3E8E-E236D091CD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E6044C5-4EA9-6084-D20B-CEC873A7FE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dirty="0"/>
              <a:t>In distributed ML training, communication is often a bottleneck. When workers need to exchange gradients, parameters, or data shards, each worker may only participate in one high-bandwidth transfer at a time. We can model workers as vertices and pending transfers as edges. A matching gives a set of transfers that can run simultaneously without endpoint conflicts, and a maximum matching maximizes the number of concurrent transfers in each scheduling round.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3FD3DBD-5939-104C-3D7E-A77F0BA752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2924464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BC079E-95AC-5268-568D-4EFFDBA64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6E3E750-BA22-D021-D1B5-E59FF34C5B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F5037F9-2498-6D6D-5013-BEB8362CE7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5F9E331-B7E9-C913-E7F4-A4B639723C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37689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D9B91-F6BE-E848-94C4-B611EAA70397}" type="datetime1">
              <a:rPr lang="zh-CN" altLang="en-US" smtClean="0"/>
              <a:t>2026/6/29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011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CA66A-DEED-5A49-AFFB-28789C4CD479}" type="datetime1">
              <a:rPr lang="zh-CN" altLang="en-US" smtClean="0"/>
              <a:t>2026/6/29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712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65808-F185-BD4E-B51F-6F7FECCDCBA9}" type="datetime1">
              <a:rPr lang="zh-CN" altLang="en-US" smtClean="0"/>
              <a:t>2026/6/29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740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1DD3DD8-50D6-2C12-FDB2-0433984C732B}"/>
              </a:ext>
            </a:extLst>
          </p:cNvPr>
          <p:cNvSpPr/>
          <p:nvPr userDrawn="1"/>
        </p:nvSpPr>
        <p:spPr bwMode="auto">
          <a:xfrm>
            <a:off x="-1" y="0"/>
            <a:ext cx="12192001" cy="951614"/>
          </a:xfrm>
          <a:prstGeom prst="rect">
            <a:avLst/>
          </a:prstGeom>
          <a:solidFill>
            <a:srgbClr val="9D001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1D950-38BB-7647-B735-B8563C15F276}" type="datetime1">
              <a:rPr lang="zh-CN" altLang="en-US" smtClean="0"/>
              <a:t>2026/6/29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535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9BC4-2BDB-B14F-A1E6-59AFAE6B3F27}" type="datetime1">
              <a:rPr lang="zh-CN" altLang="en-US" smtClean="0"/>
              <a:t>2026/6/29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007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CCA53-D001-2346-9658-98866F3EFB11}" type="datetime1">
              <a:rPr lang="zh-CN" altLang="en-US" smtClean="0"/>
              <a:t>2026/6/29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819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72C90-2A8E-2147-9A87-23594CAB7316}" type="datetime1">
              <a:rPr lang="zh-CN" altLang="en-US" smtClean="0"/>
              <a:t>2026/6/29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925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7BE59-4A1A-D846-8274-5D3434435D75}" type="datetime1">
              <a:rPr lang="zh-CN" altLang="en-US" smtClean="0"/>
              <a:t>2026/6/29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599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05F2F-8384-BD4C-BE6B-E07536CB5BA7}" type="datetime1">
              <a:rPr lang="zh-CN" altLang="en-US" smtClean="0"/>
              <a:t>2026/6/29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304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0B45A-1048-354E-A703-D2E87A710270}" type="datetime1">
              <a:rPr lang="zh-CN" altLang="en-US" smtClean="0"/>
              <a:t>2026/6/29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767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A44F6-B6F4-4342-9F91-CC1F0E0327F0}" type="datetime1">
              <a:rPr lang="zh-CN" altLang="en-US" smtClean="0"/>
              <a:t>2026/6/29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902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8150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043610"/>
            <a:ext cx="10515600" cy="51333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506657-978F-DC4F-B597-5EAA174BC507}" type="datetime1">
              <a:rPr lang="zh-CN" altLang="en-US" smtClean="0"/>
              <a:t>2026/6/29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3D49B9-F9C9-8A41-9FE2-284E129F6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775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2.png"/><Relationship Id="rId4" Type="http://schemas.openxmlformats.org/officeDocument/2006/relationships/image" Target="../media/image1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2.png"/><Relationship Id="rId4" Type="http://schemas.openxmlformats.org/officeDocument/2006/relationships/image" Target="../media/image1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png"/><Relationship Id="rId5" Type="http://schemas.openxmlformats.org/officeDocument/2006/relationships/image" Target="../media/image1200.png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image" Target="../media/image13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7" Type="http://schemas.openxmlformats.org/officeDocument/2006/relationships/image" Target="../media/image13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5" Type="http://schemas.openxmlformats.org/officeDocument/2006/relationships/image" Target="../media/image1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7" Type="http://schemas.openxmlformats.org/officeDocument/2006/relationships/image" Target="../media/image1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4.png"/><Relationship Id="rId4" Type="http://schemas.openxmlformats.org/officeDocument/2006/relationships/image" Target="../media/image12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image" Target="../media/image12.emf"/><Relationship Id="rId7" Type="http://schemas.openxmlformats.org/officeDocument/2006/relationships/image" Target="../media/image16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png"/><Relationship Id="rId5" Type="http://schemas.openxmlformats.org/officeDocument/2006/relationships/image" Target="../media/image1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2.png"/><Relationship Id="rId4" Type="http://schemas.openxmlformats.org/officeDocument/2006/relationships/image" Target="../media/image12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2.png"/><Relationship Id="rId4" Type="http://schemas.openxmlformats.org/officeDocument/2006/relationships/image" Target="../media/image12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2.emf"/><Relationship Id="rId7" Type="http://schemas.openxmlformats.org/officeDocument/2006/relationships/image" Target="../media/image10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10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../media/image1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2.png"/><Relationship Id="rId4" Type="http://schemas.openxmlformats.org/officeDocument/2006/relationships/image" Target="../media/image12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png"/><Relationship Id="rId5" Type="http://schemas.openxmlformats.org/officeDocument/2006/relationships/image" Target="../media/image12.emf"/><Relationship Id="rId4" Type="http://schemas.openxmlformats.org/officeDocument/2006/relationships/image" Target="../media/image18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7" Type="http://schemas.openxmlformats.org/officeDocument/2006/relationships/image" Target="../media/image12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emf"/><Relationship Id="rId5" Type="http://schemas.openxmlformats.org/officeDocument/2006/relationships/image" Target="../media/image13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5" Type="http://schemas.openxmlformats.org/officeDocument/2006/relationships/image" Target="../media/image1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1.png"/><Relationship Id="rId4" Type="http://schemas.openxmlformats.org/officeDocument/2006/relationships/image" Target="../media/image23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1.png"/><Relationship Id="rId4" Type="http://schemas.openxmlformats.org/officeDocument/2006/relationships/image" Target="../media/image22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1.png"/><Relationship Id="rId4" Type="http://schemas.openxmlformats.org/officeDocument/2006/relationships/image" Target="../media/image26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1.png"/><Relationship Id="rId4" Type="http://schemas.openxmlformats.org/officeDocument/2006/relationships/image" Target="../media/image2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image" Target="../media/image131.png"/><Relationship Id="rId4" Type="http://schemas.openxmlformats.org/officeDocument/2006/relationships/image" Target="../media/image26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7" Type="http://schemas.openxmlformats.org/officeDocument/2006/relationships/image" Target="../media/image27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1.png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7" Type="http://schemas.openxmlformats.org/officeDocument/2006/relationships/image" Target="../media/image27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7" Type="http://schemas.openxmlformats.org/officeDocument/2006/relationships/image" Target="../media/image27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2.png"/><Relationship Id="rId5" Type="http://schemas.openxmlformats.org/officeDocument/2006/relationships/image" Target="../media/image25.emf"/><Relationship Id="rId4" Type="http://schemas.openxmlformats.org/officeDocument/2006/relationships/image" Target="../media/image13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image" Target="../media/image27.emf"/><Relationship Id="rId4" Type="http://schemas.openxmlformats.org/officeDocument/2006/relationships/image" Target="../media/image14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image" Target="../media/image27.emf"/><Relationship Id="rId4" Type="http://schemas.openxmlformats.org/officeDocument/2006/relationships/image" Target="../media/image14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image" Target="../media/image142.png"/><Relationship Id="rId4" Type="http://schemas.openxmlformats.org/officeDocument/2006/relationships/image" Target="../media/image25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image" Target="../media/image143.png"/><Relationship Id="rId4" Type="http://schemas.openxmlformats.org/officeDocument/2006/relationships/image" Target="../media/image25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image" Target="../media/image144.png"/><Relationship Id="rId4" Type="http://schemas.openxmlformats.org/officeDocument/2006/relationships/image" Target="../media/image25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image" Target="../media/image144.png"/><Relationship Id="rId4" Type="http://schemas.openxmlformats.org/officeDocument/2006/relationships/image" Target="../media/image2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image" Target="../media/image144.png"/><Relationship Id="rId4" Type="http://schemas.openxmlformats.org/officeDocument/2006/relationships/image" Target="../media/image25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7" Type="http://schemas.openxmlformats.org/officeDocument/2006/relationships/image" Target="../media/image30.e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image" Target="../media/image144.png"/><Relationship Id="rId4" Type="http://schemas.openxmlformats.org/officeDocument/2006/relationships/image" Target="../media/image25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7" Type="http://schemas.openxmlformats.org/officeDocument/2006/relationships/image" Target="../media/image30.e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image" Target="../media/image144.png"/><Relationship Id="rId4" Type="http://schemas.openxmlformats.org/officeDocument/2006/relationships/image" Target="../media/image25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7" Type="http://schemas.openxmlformats.org/officeDocument/2006/relationships/image" Target="../media/image30.e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image" Target="../media/image144.png"/><Relationship Id="rId4" Type="http://schemas.openxmlformats.org/officeDocument/2006/relationships/image" Target="../media/image33.emf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7.png"/><Relationship Id="rId5" Type="http://schemas.openxmlformats.org/officeDocument/2006/relationships/image" Target="../media/image146.png"/><Relationship Id="rId4" Type="http://schemas.openxmlformats.org/officeDocument/2006/relationships/image" Target="../media/image27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e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e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e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2.png"/><Relationship Id="rId5" Type="http://schemas.openxmlformats.org/officeDocument/2006/relationships/image" Target="../media/image12.emf"/><Relationship Id="rId4" Type="http://schemas.openxmlformats.org/officeDocument/2006/relationships/image" Target="../media/image20.em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2.png"/><Relationship Id="rId5" Type="http://schemas.openxmlformats.org/officeDocument/2006/relationships/image" Target="../media/image12.emf"/><Relationship Id="rId4" Type="http://schemas.openxmlformats.org/officeDocument/2006/relationships/image" Target="../media/image35.em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emf"/><Relationship Id="rId5" Type="http://schemas.openxmlformats.org/officeDocument/2006/relationships/image" Target="../media/image152.png"/><Relationship Id="rId4" Type="http://schemas.openxmlformats.org/officeDocument/2006/relationships/image" Target="../media/image35.em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2.png"/><Relationship Id="rId4" Type="http://schemas.openxmlformats.org/officeDocument/2006/relationships/image" Target="../media/image1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emf"/><Relationship Id="rId5" Type="http://schemas.openxmlformats.org/officeDocument/2006/relationships/image" Target="../media/image152.png"/><Relationship Id="rId4" Type="http://schemas.openxmlformats.org/officeDocument/2006/relationships/image" Target="../media/image12.emf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7" Type="http://schemas.openxmlformats.org/officeDocument/2006/relationships/image" Target="../media/image40.emf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emf"/><Relationship Id="rId5" Type="http://schemas.openxmlformats.org/officeDocument/2006/relationships/image" Target="../media/image152.png"/><Relationship Id="rId4" Type="http://schemas.openxmlformats.org/officeDocument/2006/relationships/image" Target="../media/image12.emf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7" Type="http://schemas.openxmlformats.org/officeDocument/2006/relationships/image" Target="../media/image40.emf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emf"/><Relationship Id="rId5" Type="http://schemas.openxmlformats.org/officeDocument/2006/relationships/image" Target="../media/image152.png"/><Relationship Id="rId4" Type="http://schemas.openxmlformats.org/officeDocument/2006/relationships/image" Target="../media/image12.emf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69E93-1B77-3881-2B87-85892DFC74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X-Blossom thumbnail">
            <a:extLst>
              <a:ext uri="{FF2B5EF4-FFF2-40B4-BE49-F238E27FC236}">
                <a16:creationId xmlns:a16="http://schemas.microsoft.com/office/drawing/2014/main" id="{4CBF8313-D0E2-8AFA-11A3-E978ACBF92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453" y="2557078"/>
            <a:ext cx="1375332" cy="1743842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A51353FA-6B1C-8780-DB83-14F76AFCB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X-Wim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49675E6-E374-4316-0421-087BD9F40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810035D9-B6BD-A1AF-F6EC-AC266D6CD2F6}"/>
              </a:ext>
            </a:extLst>
          </p:cNvPr>
          <p:cNvSpPr/>
          <p:nvPr/>
        </p:nvSpPr>
        <p:spPr>
          <a:xfrm>
            <a:off x="5330536" y="3751118"/>
            <a:ext cx="1361209" cy="97674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标题 1">
            <a:extLst>
              <a:ext uri="{FF2B5EF4-FFF2-40B4-BE49-F238E27FC236}">
                <a16:creationId xmlns:a16="http://schemas.microsoft.com/office/drawing/2014/main" id="{6EF98D46-4EF7-489B-051C-FEEFC2A8B7C2}"/>
              </a:ext>
            </a:extLst>
          </p:cNvPr>
          <p:cNvSpPr txBox="1">
            <a:spLocks/>
          </p:cNvSpPr>
          <p:nvPr/>
        </p:nvSpPr>
        <p:spPr>
          <a:xfrm>
            <a:off x="2814638" y="2235200"/>
            <a:ext cx="9377363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en-US" altLang="zh-CN" sz="2800" b="0" dirty="0">
                <a:solidFill>
                  <a:schemeClr val="tx1"/>
                </a:solidFill>
                <a:latin typeface="DM Sans 14pt" pitchFamily="2" charset="0"/>
                <a:cs typeface="Arial" panose="020B0604020202020204" pitchFamily="34" charset="0"/>
              </a:rPr>
              <a:t>Massive Parallelization of Bipartite Weighted Matching</a:t>
            </a:r>
            <a:endParaRPr kumimoji="1" lang="zh-CN" altLang="en-US" sz="2800" b="0" dirty="0">
              <a:solidFill>
                <a:schemeClr val="tx1"/>
              </a:solidFill>
              <a:latin typeface="DM Sans 14pt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3648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253A9B-FDEB-B172-2120-083EB4C23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8506C50E-93C3-0034-7D83-903E71B1B436}"/>
              </a:ext>
            </a:extLst>
          </p:cNvPr>
          <p:cNvSpPr txBox="1"/>
          <p:nvPr/>
        </p:nvSpPr>
        <p:spPr>
          <a:xfrm>
            <a:off x="58625" y="4184259"/>
            <a:ext cx="5023976" cy="10515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500"/>
              </a:spcAft>
            </a:pPr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Hungarian</a:t>
            </a:r>
            <a:r>
              <a:rPr kumimoji="1" lang="zh-CN" altLang="en-US" sz="180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a</a:t>
            </a:r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lgorithm</a:t>
            </a:r>
          </a:p>
          <a:p>
            <a:pPr algn="ctr">
              <a:spcAft>
                <a:spcPts val="500"/>
              </a:spcAft>
            </a:pPr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Fi</a:t>
            </a:r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rst polynomial-time solution</a:t>
            </a:r>
          </a:p>
          <a:p>
            <a:pPr algn="ctr">
              <a:spcAft>
                <a:spcPts val="500"/>
              </a:spcAft>
            </a:pPr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The foundational method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5C2179E8-4621-EEBA-7572-FA3DD4F27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Solving Bipartite MWPM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cxnSp>
        <p:nvCxnSpPr>
          <p:cNvPr id="7" name="直线连接符 6">
            <a:extLst>
              <a:ext uri="{FF2B5EF4-FFF2-40B4-BE49-F238E27FC236}">
                <a16:creationId xmlns:a16="http://schemas.microsoft.com/office/drawing/2014/main" id="{3E1D20D1-A5E9-A428-ECA3-1F40A0C59F88}"/>
              </a:ext>
            </a:extLst>
          </p:cNvPr>
          <p:cNvCxnSpPr>
            <a:cxnSpLocks/>
          </p:cNvCxnSpPr>
          <p:nvPr/>
        </p:nvCxnSpPr>
        <p:spPr>
          <a:xfrm>
            <a:off x="971550" y="3927787"/>
            <a:ext cx="10248900" cy="6673"/>
          </a:xfrm>
          <a:prstGeom prst="line">
            <a:avLst/>
          </a:prstGeom>
          <a:ln w="25400">
            <a:tailEnd type="triangle" w="lg" len="lg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直线连接符 8">
            <a:extLst>
              <a:ext uri="{FF2B5EF4-FFF2-40B4-BE49-F238E27FC236}">
                <a16:creationId xmlns:a16="http://schemas.microsoft.com/office/drawing/2014/main" id="{ADF26742-ED3E-1C93-D5D3-3ED563830F65}"/>
              </a:ext>
            </a:extLst>
          </p:cNvPr>
          <p:cNvCxnSpPr>
            <a:cxnSpLocks/>
          </p:cNvCxnSpPr>
          <p:nvPr/>
        </p:nvCxnSpPr>
        <p:spPr>
          <a:xfrm>
            <a:off x="2570613" y="3142889"/>
            <a:ext cx="0" cy="791571"/>
          </a:xfrm>
          <a:prstGeom prst="line">
            <a:avLst/>
          </a:prstGeom>
          <a:ln w="254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直线连接符 13">
            <a:extLst>
              <a:ext uri="{FF2B5EF4-FFF2-40B4-BE49-F238E27FC236}">
                <a16:creationId xmlns:a16="http://schemas.microsoft.com/office/drawing/2014/main" id="{898E9DD4-5F26-06CE-0CBB-1AE21904F29E}"/>
              </a:ext>
            </a:extLst>
          </p:cNvPr>
          <p:cNvCxnSpPr>
            <a:cxnSpLocks/>
          </p:cNvCxnSpPr>
          <p:nvPr/>
        </p:nvCxnSpPr>
        <p:spPr>
          <a:xfrm>
            <a:off x="5996130" y="3136215"/>
            <a:ext cx="0" cy="791571"/>
          </a:xfrm>
          <a:prstGeom prst="line">
            <a:avLst/>
          </a:prstGeom>
          <a:ln w="254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2DEED14D-B9C0-35B1-D224-1ECD13E6D324}"/>
                  </a:ext>
                </a:extLst>
              </p:cNvPr>
              <p:cNvSpPr txBox="1"/>
              <p:nvPr/>
            </p:nvSpPr>
            <p:spPr>
              <a:xfrm>
                <a:off x="1409419" y="2036513"/>
                <a:ext cx="2322388" cy="11156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500"/>
                  </a:spcAft>
                </a:pPr>
                <a:r>
                  <a:rPr kumimoji="1" lang="en-US" altLang="zh-CN" sz="1800" dirty="0">
                    <a:latin typeface="DM Sans 14pt" pitchFamily="2" charset="0"/>
                    <a:cs typeface="Arial" panose="020B0604020202020204" pitchFamily="34" charset="0"/>
                  </a:rPr>
                  <a:t>1955</a:t>
                </a:r>
              </a:p>
              <a:p>
                <a:pPr algn="ctr">
                  <a:spcAft>
                    <a:spcPts val="500"/>
                  </a:spcAft>
                </a:pPr>
                <a:r>
                  <a:rPr kumimoji="1" lang="en-US" altLang="zh-CN" dirty="0">
                    <a:latin typeface="DM Sans 14pt" pitchFamily="2" charset="0"/>
                    <a:cs typeface="Arial" panose="020B0604020202020204" pitchFamily="34" charset="0"/>
                  </a:rPr>
                  <a:t>Kuhn</a:t>
                </a:r>
              </a:p>
              <a:p>
                <a:pPr>
                  <a:spcAft>
                    <a:spcPts val="5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𝑂</m:t>
                      </m:r>
                      <m:r>
                        <a:rPr kumimoji="1" lang="en-US" altLang="zh-CN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sSup>
                        <m:sSupPr>
                          <m:ctrlPr>
                            <a:rPr kumimoji="1" lang="en-US" altLang="zh-CN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kumimoji="1" lang="en-US" altLang="zh-CN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𝑉</m:t>
                          </m:r>
                        </m:e>
                        <m:sup>
                          <m:r>
                            <a:rPr kumimoji="1" lang="en-US" altLang="zh-CN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kumimoji="1" lang="en-US" altLang="zh-CN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𝐸</m:t>
                      </m:r>
                      <m:r>
                        <a:rPr kumimoji="1" lang="en-US" altLang="zh-CN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2DEED14D-B9C0-35B1-D224-1ECD13E6D3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9419" y="2036513"/>
                <a:ext cx="2322388" cy="1115690"/>
              </a:xfrm>
              <a:prstGeom prst="rect">
                <a:avLst/>
              </a:prstGeom>
              <a:blipFill>
                <a:blip r:embed="rId3"/>
                <a:stretch>
                  <a:fillRect t="-22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C650AFFB-647A-4191-3818-F3FA45BA313D}"/>
                  </a:ext>
                </a:extLst>
              </p:cNvPr>
              <p:cNvSpPr txBox="1"/>
              <p:nvPr/>
            </p:nvSpPr>
            <p:spPr>
              <a:xfrm>
                <a:off x="4834936" y="2036513"/>
                <a:ext cx="2322388" cy="11156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500"/>
                  </a:spcAft>
                </a:pPr>
                <a:r>
                  <a:rPr kumimoji="1" lang="en-US" altLang="zh-CN" sz="1800" dirty="0">
                    <a:latin typeface="DM Sans 14pt" pitchFamily="2" charset="0"/>
                    <a:cs typeface="Arial" panose="020B0604020202020204" pitchFamily="34" charset="0"/>
                  </a:rPr>
                  <a:t>1962</a:t>
                </a:r>
              </a:p>
              <a:p>
                <a:pPr algn="ctr">
                  <a:spcAft>
                    <a:spcPts val="500"/>
                  </a:spcAft>
                </a:pPr>
                <a:r>
                  <a:rPr kumimoji="1" lang="en-US" altLang="zh-CN" dirty="0">
                    <a:latin typeface="DM Sans 14pt" pitchFamily="2" charset="0"/>
                    <a:cs typeface="Arial" panose="020B0604020202020204" pitchFamily="34" charset="0"/>
                  </a:rPr>
                  <a:t>Ford-Fulkerson</a:t>
                </a:r>
              </a:p>
              <a:p>
                <a:pPr>
                  <a:spcAft>
                    <a:spcPts val="5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𝑂</m:t>
                      </m:r>
                      <m:r>
                        <a:rPr kumimoji="1" lang="en-US" altLang="zh-CN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𝑉</m:t>
                      </m:r>
                      <m:r>
                        <a:rPr kumimoji="1" lang="en-US" altLang="zh-CN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𝐸</m:t>
                      </m:r>
                      <m:func>
                        <m:func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1" lang="en-US" altLang="zh-CN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log</m:t>
                          </m:r>
                        </m:fName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𝑉</m:t>
                          </m:r>
                        </m:e>
                      </m:func>
                      <m:r>
                        <a:rPr kumimoji="1" lang="en-US" altLang="zh-CN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C650AFFB-647A-4191-3818-F3FA45BA31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4936" y="2036513"/>
                <a:ext cx="2322388" cy="1115690"/>
              </a:xfrm>
              <a:prstGeom prst="rect">
                <a:avLst/>
              </a:prstGeom>
              <a:blipFill>
                <a:blip r:embed="rId4"/>
                <a:stretch>
                  <a:fillRect t="-22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F1F1F712-6AB4-623C-D7B4-B1828CAD218D}"/>
                  </a:ext>
                </a:extLst>
              </p:cNvPr>
              <p:cNvSpPr txBox="1"/>
              <p:nvPr/>
            </p:nvSpPr>
            <p:spPr>
              <a:xfrm>
                <a:off x="7599434" y="2036513"/>
                <a:ext cx="3227312" cy="11156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500"/>
                  </a:spcAft>
                </a:pPr>
                <a:r>
                  <a:rPr kumimoji="1" lang="en-US" altLang="zh-CN" dirty="0">
                    <a:latin typeface="DM Sans 14pt" pitchFamily="2" charset="0"/>
                    <a:cs typeface="Arial" panose="020B0604020202020204" pitchFamily="34" charset="0"/>
                  </a:rPr>
                  <a:t>1972</a:t>
                </a:r>
              </a:p>
              <a:p>
                <a:pPr algn="ctr">
                  <a:spcAft>
                    <a:spcPts val="500"/>
                  </a:spcAft>
                </a:pPr>
                <a:r>
                  <a:rPr kumimoji="1" lang="en-US" altLang="zh-CN" dirty="0">
                    <a:latin typeface="DM Sans 14pt" pitchFamily="2" charset="0"/>
                    <a:cs typeface="Arial" panose="020B0604020202020204" pitchFamily="34" charset="0"/>
                  </a:rPr>
                  <a:t>Edmonds-Karp</a:t>
                </a:r>
              </a:p>
              <a:p>
                <a:pPr>
                  <a:spcAft>
                    <a:spcPts val="5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𝑂</m:t>
                      </m:r>
                      <m:r>
                        <a:rPr kumimoji="1" lang="en-US" altLang="zh-CN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sSup>
                        <m:sSup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𝑉</m:t>
                          </m:r>
                        </m:e>
                        <m: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sup>
                      </m:sSup>
                      <m:r>
                        <a:rPr kumimoji="1" lang="en-US" altLang="zh-CN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F1F1F712-6AB4-623C-D7B4-B1828CAD21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9434" y="2036513"/>
                <a:ext cx="3227312" cy="1115690"/>
              </a:xfrm>
              <a:prstGeom prst="rect">
                <a:avLst/>
              </a:prstGeom>
              <a:blipFill>
                <a:blip r:embed="rId5"/>
                <a:stretch>
                  <a:fillRect t="-22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直线连接符 21">
            <a:extLst>
              <a:ext uri="{FF2B5EF4-FFF2-40B4-BE49-F238E27FC236}">
                <a16:creationId xmlns:a16="http://schemas.microsoft.com/office/drawing/2014/main" id="{2AA4BDCF-4C70-3DA6-D9B4-3AF90EE42C08}"/>
              </a:ext>
            </a:extLst>
          </p:cNvPr>
          <p:cNvCxnSpPr>
            <a:cxnSpLocks/>
          </p:cNvCxnSpPr>
          <p:nvPr/>
        </p:nvCxnSpPr>
        <p:spPr>
          <a:xfrm>
            <a:off x="9213090" y="3142889"/>
            <a:ext cx="0" cy="791571"/>
          </a:xfrm>
          <a:prstGeom prst="line">
            <a:avLst/>
          </a:prstGeom>
          <a:ln w="254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5" name="文本框 24">
            <a:extLst>
              <a:ext uri="{FF2B5EF4-FFF2-40B4-BE49-F238E27FC236}">
                <a16:creationId xmlns:a16="http://schemas.microsoft.com/office/drawing/2014/main" id="{43F2C47A-C6F2-567A-9923-A938FF04B38F}"/>
              </a:ext>
            </a:extLst>
          </p:cNvPr>
          <p:cNvSpPr txBox="1"/>
          <p:nvPr/>
        </p:nvSpPr>
        <p:spPr>
          <a:xfrm>
            <a:off x="4735174" y="4246126"/>
            <a:ext cx="28410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Network flow formulation</a:t>
            </a: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387FCE07-2E59-0B6E-A09D-AF0B538A7D13}"/>
              </a:ext>
            </a:extLst>
          </p:cNvPr>
          <p:cNvSpPr txBox="1"/>
          <p:nvPr/>
        </p:nvSpPr>
        <p:spPr>
          <a:xfrm>
            <a:off x="7610048" y="4246126"/>
            <a:ext cx="34278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Efficient heaps</a:t>
            </a:r>
          </a:p>
        </p:txBody>
      </p:sp>
      <p:sp>
        <p:nvSpPr>
          <p:cNvPr id="34" name="灯片编号占位符 3">
            <a:extLst>
              <a:ext uri="{FF2B5EF4-FFF2-40B4-BE49-F238E27FC236}">
                <a16:creationId xmlns:a16="http://schemas.microsoft.com/office/drawing/2014/main" id="{FA16EE1B-6419-34AA-116F-03ECFC7C4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EDE91409-CAB0-F1C0-8248-D667B8D78ADF}"/>
              </a:ext>
            </a:extLst>
          </p:cNvPr>
          <p:cNvSpPr/>
          <p:nvPr/>
        </p:nvSpPr>
        <p:spPr>
          <a:xfrm>
            <a:off x="837063" y="3994463"/>
            <a:ext cx="3467100" cy="1431161"/>
          </a:xfrm>
          <a:prstGeom prst="ellipse">
            <a:avLst/>
          </a:prstGeom>
          <a:noFill/>
          <a:ln w="19050">
            <a:solidFill>
              <a:srgbClr val="B23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solidFill>
                <a:srgbClr val="B23A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480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20" grpId="0"/>
      <p:bldP spid="21" grpId="0"/>
      <p:bldP spid="25" grpId="0"/>
      <p:bldP spid="28" grpId="0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9A8BD2-3CCA-ECD2-8FEF-400D6CFDF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33D44196-65A1-35B8-1DA7-F1E73CBADC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131" y="3489935"/>
            <a:ext cx="1589974" cy="264995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0A3CA543-2765-9A9F-0FB0-B38AE1FFE51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kumimoji="1" lang="en-US" altLang="zh-CN" sz="24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Assign a label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to each vertex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kumimoji="1" lang="zh-CN" altLang="en-US" sz="2000" dirty="0">
                    <a:latin typeface="DM Sans 14pt" pitchFamily="2" charset="0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such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CN" sz="200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altLang="zh-CN" sz="20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zh-CN" altLang="zh-CN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zh-CN" altLang="zh-CN" sz="200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𝑤</m:t>
                    </m:r>
                    <m:d>
                      <m:dPr>
                        <m:ctrlPr>
                          <a:rPr lang="zh-CN" altLang="zh-C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for every edge</a:t>
                </a: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27F2B56F-C90A-2744-6EC8-AEFFA06B606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  <a:blipFill>
                <a:blip r:embed="rId4"/>
                <a:stretch>
                  <a:fillRect l="-844" t="-17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标题 1">
            <a:extLst>
              <a:ext uri="{FF2B5EF4-FFF2-40B4-BE49-F238E27FC236}">
                <a16:creationId xmlns:a16="http://schemas.microsoft.com/office/drawing/2014/main" id="{F6E24145-05D4-2065-713C-F9F17A434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Optimality</a:t>
            </a:r>
            <a:r>
              <a:rPr kumimoji="1" lang="zh-CN" altLang="en-US" sz="4000" b="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Principle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7CA8220-D808-B2E4-98CE-06E0BDAC1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表格 4">
                <a:extLst>
                  <a:ext uri="{FF2B5EF4-FFF2-40B4-BE49-F238E27FC236}">
                    <a16:creationId xmlns:a16="http://schemas.microsoft.com/office/drawing/2014/main" id="{B7659DF5-9F46-0E5D-4E88-99F7948FC083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altLang="zh-CN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表格 4">
                <a:extLst>
                  <a:ext uri="{FF2B5EF4-FFF2-40B4-BE49-F238E27FC236}">
                    <a16:creationId xmlns:a16="http://schemas.microsoft.com/office/drawing/2014/main" id="{4EB964D9-6DF6-4829-8B35-0CA3FC5A0EF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50914343"/>
                  </p:ext>
                </p:extLst>
              </p:nvPr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4167" r="-106977" b="-60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4167" r="-4545" b="-60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108696" r="-106977" b="-5347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108696" r="-4545" b="-5347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200000" r="-106977" b="-4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200000" r="-4545" b="-41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13043" r="-106977" b="-3304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13043" r="-4545" b="-3304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95833" r="-106977" b="-2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95833" r="-4545" b="-2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17391" r="-106977" b="-1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17391" r="-4545" b="-1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91667" r="-106977" b="-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91667" r="-4545" b="-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785402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DC6FF8-3EB5-BDE6-B351-CD1715C508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D24206E6-2582-377B-B6F2-BFAC9E69F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131" y="3489935"/>
            <a:ext cx="1589974" cy="264995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27F2B56F-C90A-2744-6EC8-AEFFA06B606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kumimoji="1" lang="en-US" altLang="zh-CN" sz="24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Assign a label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to each vertex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kumimoji="1" lang="zh-CN" altLang="en-US" sz="2000" dirty="0">
                    <a:latin typeface="DM Sans 14pt" pitchFamily="2" charset="0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such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CN" sz="200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altLang="zh-CN" sz="20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zh-CN" altLang="zh-CN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zh-CN" altLang="zh-CN" sz="200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𝑤</m:t>
                    </m:r>
                    <m:d>
                      <m:dPr>
                        <m:ctrlPr>
                          <a:rPr lang="zh-CN" altLang="zh-C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for every edge</a:t>
                </a:r>
              </a:p>
              <a:p>
                <a:pPr marL="0" indent="0">
                  <a:buNone/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	– an edge is </a:t>
                </a:r>
                <a:r>
                  <a:rPr kumimoji="1" lang="en-US" altLang="zh-CN" sz="2000" dirty="0">
                    <a:latin typeface="DM Sans 14pt Medium" pitchFamily="2" charset="0"/>
                    <a:cs typeface="Arial" panose="020B0604020202020204" pitchFamily="34" charset="0"/>
                  </a:rPr>
                  <a:t>tight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altLang="zh-CN" sz="20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zh-CN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en-US" altLang="zh-CN" sz="20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000" i="1">
                        <a:latin typeface="Cambria Math" panose="02040503050406030204" pitchFamily="18" charset="0"/>
                      </a:rPr>
                      <m:t>𝑤</m:t>
                    </m:r>
                    <m:d>
                      <m:dPr>
                        <m:ctrlPr>
                          <a:rPr lang="zh-CN" altLang="zh-C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</m:oMath>
                </a14:m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27F2B56F-C90A-2744-6EC8-AEFFA06B606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  <a:blipFill>
                <a:blip r:embed="rId4"/>
                <a:stretch>
                  <a:fillRect l="-844" t="-17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标题 1">
            <a:extLst>
              <a:ext uri="{FF2B5EF4-FFF2-40B4-BE49-F238E27FC236}">
                <a16:creationId xmlns:a16="http://schemas.microsoft.com/office/drawing/2014/main" id="{11F633F8-6FEF-709D-ECDE-DAD65C3D3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Optimality</a:t>
            </a:r>
            <a:r>
              <a:rPr kumimoji="1" lang="zh-CN" altLang="en-US" sz="4000" b="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Principle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7849BCA-1CD5-AEBF-EAC4-BF1E86E53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11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表格 4">
                <a:extLst>
                  <a:ext uri="{FF2B5EF4-FFF2-40B4-BE49-F238E27FC236}">
                    <a16:creationId xmlns:a16="http://schemas.microsoft.com/office/drawing/2014/main" id="{4EB964D9-6DF6-4829-8B35-0CA3FC5A0EF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50914343"/>
                  </p:ext>
                </p:extLst>
              </p:nvPr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altLang="zh-CN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表格 4">
                <a:extLst>
                  <a:ext uri="{FF2B5EF4-FFF2-40B4-BE49-F238E27FC236}">
                    <a16:creationId xmlns:a16="http://schemas.microsoft.com/office/drawing/2014/main" id="{4EB964D9-6DF6-4829-8B35-0CA3FC5A0EF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50914343"/>
                  </p:ext>
                </p:extLst>
              </p:nvPr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4167" r="-106977" b="-60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4167" r="-4545" b="-60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108696" r="-106977" b="-5347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108696" r="-4545" b="-5347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200000" r="-106977" b="-4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200000" r="-4545" b="-41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13043" r="-106977" b="-3304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13043" r="-4545" b="-3304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95833" r="-106977" b="-2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95833" r="-4545" b="-2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17391" r="-106977" b="-1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17391" r="-4545" b="-1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91667" r="-106977" b="-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91667" r="-4545" b="-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9834438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CFDCE-52B5-5FB7-2547-675659378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55C15591-2D0D-BA9E-1372-61388FAA94F9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479600" y="3492000"/>
            <a:ext cx="1587600" cy="2646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B6065A3-8AB6-88D0-435C-02F10B8F1BC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kumimoji="1" lang="en-US" altLang="zh-CN" sz="24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Assign a label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to each vertex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kumimoji="1" lang="zh-CN" altLang="en-US" sz="2000" dirty="0">
                    <a:latin typeface="DM Sans 14pt" pitchFamily="2" charset="0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such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CN" sz="200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altLang="zh-CN" sz="20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zh-CN" altLang="zh-CN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zh-CN" altLang="zh-CN" sz="200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𝑤</m:t>
                    </m:r>
                    <m:d>
                      <m:dPr>
                        <m:ctrlPr>
                          <a:rPr lang="zh-CN" altLang="zh-C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for every edge</a:t>
                </a:r>
              </a:p>
              <a:p>
                <a:pPr marL="0" indent="0">
                  <a:buNone/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	– an edge is </a:t>
                </a:r>
                <a:r>
                  <a:rPr kumimoji="1" lang="en-US" altLang="zh-CN" sz="2000" dirty="0">
                    <a:latin typeface="DM Sans 14pt Medium" pitchFamily="2" charset="0"/>
                    <a:cs typeface="Arial" panose="020B0604020202020204" pitchFamily="34" charset="0"/>
                  </a:rPr>
                  <a:t>tight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altLang="zh-CN" sz="20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zh-CN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en-US" altLang="zh-CN" sz="20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000" i="1">
                        <a:latin typeface="Cambria Math" panose="02040503050406030204" pitchFamily="18" charset="0"/>
                      </a:rPr>
                      <m:t>𝑤</m:t>
                    </m:r>
                    <m:d>
                      <m:dPr>
                        <m:ctrlPr>
                          <a:rPr lang="zh-CN" altLang="zh-C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</m:oMath>
                </a14:m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B6065A3-8AB6-88D0-435C-02F10B8F1BC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  <a:blipFill>
                <a:blip r:embed="rId5"/>
                <a:stretch>
                  <a:fillRect l="-844" t="-17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标题 1">
            <a:extLst>
              <a:ext uri="{FF2B5EF4-FFF2-40B4-BE49-F238E27FC236}">
                <a16:creationId xmlns:a16="http://schemas.microsoft.com/office/drawing/2014/main" id="{639C55B8-6165-1248-FE81-B6919C709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Optimality</a:t>
            </a:r>
            <a:r>
              <a:rPr kumimoji="1" lang="zh-CN" altLang="en-US" sz="4000" b="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Principle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90F0A22-EFF1-0DE5-1840-A8DBB9D87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表格 4">
                <a:extLst>
                  <a:ext uri="{FF2B5EF4-FFF2-40B4-BE49-F238E27FC236}">
                    <a16:creationId xmlns:a16="http://schemas.microsoft.com/office/drawing/2014/main" id="{B202810A-9ED8-47B4-FE93-311587805451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altLang="zh-CN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表格 4">
                <a:extLst>
                  <a:ext uri="{FF2B5EF4-FFF2-40B4-BE49-F238E27FC236}">
                    <a16:creationId xmlns:a16="http://schemas.microsoft.com/office/drawing/2014/main" id="{4EB964D9-6DF6-4829-8B35-0CA3FC5A0EF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50914343"/>
                  </p:ext>
                </p:extLst>
              </p:nvPr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4167" r="-106977" b="-60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4167" r="-4545" b="-60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108696" r="-106977" b="-5347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108696" r="-4545" b="-5347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200000" r="-106977" b="-4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200000" r="-4545" b="-41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313043" r="-106977" b="-3304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313043" r="-4545" b="-3304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395833" r="-106977" b="-2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395833" r="-4545" b="-2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517391" r="-106977" b="-1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517391" r="-4545" b="-1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591667" r="-106977" b="-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591667" r="-4545" b="-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2137320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25AE5C-B819-409A-D966-8F8C041B9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2B77327F-8F3D-BC21-C5D9-5A11BF7F72E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kumimoji="1" lang="en-US" altLang="zh-CN" sz="24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Assign a label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to each vertex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kumimoji="1" lang="zh-CN" altLang="en-US" sz="2000" dirty="0">
                    <a:latin typeface="DM Sans 14pt" pitchFamily="2" charset="0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such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CN" sz="200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altLang="zh-CN" sz="20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zh-CN" altLang="zh-CN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zh-CN" altLang="zh-CN" sz="200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𝑤</m:t>
                    </m:r>
                    <m:d>
                      <m:dPr>
                        <m:ctrlPr>
                          <a:rPr lang="zh-CN" altLang="zh-C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for every edge</a:t>
                </a:r>
              </a:p>
              <a:p>
                <a:pPr marL="0" indent="0">
                  <a:buNone/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	– an edge is </a:t>
                </a:r>
                <a:r>
                  <a:rPr kumimoji="1" lang="en-US" altLang="zh-CN" sz="2000" dirty="0">
                    <a:latin typeface="DM Sans 14pt Medium" pitchFamily="2" charset="0"/>
                    <a:cs typeface="Arial" panose="020B0604020202020204" pitchFamily="34" charset="0"/>
                  </a:rPr>
                  <a:t>tight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altLang="zh-CN" sz="20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zh-CN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en-US" altLang="zh-CN" sz="20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000" i="1">
                        <a:latin typeface="Cambria Math" panose="02040503050406030204" pitchFamily="18" charset="0"/>
                      </a:rPr>
                      <m:t>𝑤</m:t>
                    </m:r>
                    <m:d>
                      <m:dPr>
                        <m:ctrlPr>
                          <a:rPr lang="zh-CN" altLang="zh-C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</m:oMath>
                </a14:m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	– the equality graph is</a:t>
                </a:r>
                <a:r>
                  <a:rPr kumimoji="1" lang="zh-CN" altLang="en-US" sz="2000" dirty="0">
                    <a:latin typeface="DM Sans 14pt" pitchFamily="2" charset="0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the subgraph formed by </a:t>
                </a:r>
                <a:r>
                  <a:rPr kumimoji="1" lang="en-US" altLang="zh-CN" sz="2000" dirty="0">
                    <a:latin typeface="DM Sans 14pt Medium" pitchFamily="2" charset="0"/>
                    <a:cs typeface="Arial" panose="020B0604020202020204" pitchFamily="34" charset="0"/>
                  </a:rPr>
                  <a:t>tight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edges</a:t>
                </a: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2B77327F-8F3D-BC21-C5D9-5A11BF7F72E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  <a:blipFill>
                <a:blip r:embed="rId4"/>
                <a:stretch>
                  <a:fillRect l="-844" t="-17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标题 1">
            <a:extLst>
              <a:ext uri="{FF2B5EF4-FFF2-40B4-BE49-F238E27FC236}">
                <a16:creationId xmlns:a16="http://schemas.microsoft.com/office/drawing/2014/main" id="{98EEC453-9179-2E11-1FDE-28129CB8D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Optimality</a:t>
            </a:r>
            <a:r>
              <a:rPr kumimoji="1" lang="zh-CN" altLang="en-US" sz="4000" b="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Principle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B44CF53-70BF-BA15-17FA-F46AD22BA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13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表格 4">
                <a:extLst>
                  <a:ext uri="{FF2B5EF4-FFF2-40B4-BE49-F238E27FC236}">
                    <a16:creationId xmlns:a16="http://schemas.microsoft.com/office/drawing/2014/main" id="{5F0E2AD5-9191-6B50-E0B5-B7D4A98CAC68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altLang="zh-CN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表格 4">
                <a:extLst>
                  <a:ext uri="{FF2B5EF4-FFF2-40B4-BE49-F238E27FC236}">
                    <a16:creationId xmlns:a16="http://schemas.microsoft.com/office/drawing/2014/main" id="{4EB964D9-6DF6-4829-8B35-0CA3FC5A0EF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50914343"/>
                  </p:ext>
                </p:extLst>
              </p:nvPr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4167" r="-106977" b="-60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4167" r="-4545" b="-60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108696" r="-106977" b="-5347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108696" r="-4545" b="-5347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200000" r="-106977" b="-4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200000" r="-4545" b="-41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13043" r="-106977" b="-3304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13043" r="-4545" b="-3304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95833" r="-106977" b="-2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95833" r="-4545" b="-2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17391" r="-106977" b="-1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17391" r="-4545" b="-1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91667" r="-106977" b="-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91667" r="-4545" b="-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7" name="图片 6">
            <a:extLst>
              <a:ext uri="{FF2B5EF4-FFF2-40B4-BE49-F238E27FC236}">
                <a16:creationId xmlns:a16="http://schemas.microsoft.com/office/drawing/2014/main" id="{90F78177-7215-B6B2-D4FF-13E3D271E8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0649" y="3450597"/>
            <a:ext cx="1589974" cy="2649956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71B9B4C4-D799-BF94-6AB0-699373C64239}"/>
              </a:ext>
            </a:extLst>
          </p:cNvPr>
          <p:cNvSpPr txBox="1"/>
          <p:nvPr/>
        </p:nvSpPr>
        <p:spPr>
          <a:xfrm>
            <a:off x="5150254" y="5584761"/>
            <a:ext cx="1891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equality graph</a:t>
            </a:r>
            <a:endParaRPr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2E50F2F4-36F2-0C46-A7C5-AADCD13C7A3E}"/>
              </a:ext>
            </a:extLst>
          </p:cNvPr>
          <p:cNvPicPr preferRelativeResize="0"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1479600" y="3492000"/>
            <a:ext cx="1587600" cy="264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977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3335A4-A3EB-EBCD-C941-BCE9E4F364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04AD749B-7E6C-37BA-7406-ABF8D14CD3A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kumimoji="1" lang="en-US" altLang="zh-CN" sz="24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Assign a label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to each vertex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kumimoji="1" lang="zh-CN" altLang="en-US" sz="2000" dirty="0">
                    <a:latin typeface="DM Sans 14pt" pitchFamily="2" charset="0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such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CN" sz="200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altLang="zh-CN" sz="20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zh-CN" altLang="zh-CN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zh-CN" altLang="zh-CN" sz="200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𝑤</m:t>
                    </m:r>
                    <m:d>
                      <m:dPr>
                        <m:ctrlPr>
                          <a:rPr lang="zh-CN" altLang="zh-C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for every edge</a:t>
                </a:r>
              </a:p>
              <a:p>
                <a:pPr marL="0" indent="0">
                  <a:buNone/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	– an edge is </a:t>
                </a:r>
                <a:r>
                  <a:rPr kumimoji="1" lang="en-US" altLang="zh-CN" sz="2000" dirty="0">
                    <a:latin typeface="DM Sans 14pt Medium" pitchFamily="2" charset="0"/>
                    <a:cs typeface="Arial" panose="020B0604020202020204" pitchFamily="34" charset="0"/>
                  </a:rPr>
                  <a:t>tight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altLang="zh-CN" sz="20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zh-CN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en-US" altLang="zh-CN" sz="20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000" i="1">
                        <a:latin typeface="Cambria Math" panose="02040503050406030204" pitchFamily="18" charset="0"/>
                      </a:rPr>
                      <m:t>𝑤</m:t>
                    </m:r>
                    <m:d>
                      <m:dPr>
                        <m:ctrlPr>
                          <a:rPr lang="zh-CN" altLang="zh-C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</m:oMath>
                </a14:m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spcAft>
                    <a:spcPts val="1000"/>
                  </a:spcAft>
                  <a:buNone/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	– the equality graph is</a:t>
                </a:r>
                <a:r>
                  <a:rPr kumimoji="1" lang="zh-CN" altLang="en-US" sz="2000" dirty="0">
                    <a:latin typeface="DM Sans 14pt" pitchFamily="2" charset="0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the subgraph formed by </a:t>
                </a:r>
                <a:r>
                  <a:rPr kumimoji="1" lang="en-US" altLang="zh-CN" sz="2000" dirty="0">
                    <a:latin typeface="DM Sans 14pt Medium" pitchFamily="2" charset="0"/>
                    <a:cs typeface="Arial" panose="020B0604020202020204" pitchFamily="34" charset="0"/>
                  </a:rPr>
                  <a:t>tight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edges</a:t>
                </a:r>
              </a:p>
              <a:p>
                <a:pPr algn="ctr">
                  <a:buClr>
                    <a:schemeClr val="bg1"/>
                  </a:buClr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If the equality graph contains a perfect matching, it is the MWPM of the original graph</a:t>
                </a: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04AD749B-7E6C-37BA-7406-ABF8D14CD3A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  <a:blipFill>
                <a:blip r:embed="rId3"/>
                <a:stretch>
                  <a:fillRect l="-844" t="-1728" r="-10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标题 1">
            <a:extLst>
              <a:ext uri="{FF2B5EF4-FFF2-40B4-BE49-F238E27FC236}">
                <a16:creationId xmlns:a16="http://schemas.microsoft.com/office/drawing/2014/main" id="{12B5FD39-B8C7-0F50-8D7A-441650F5C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Optimality</a:t>
            </a:r>
            <a:r>
              <a:rPr kumimoji="1" lang="zh-CN" altLang="en-US" sz="4000" b="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Principle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A31A7AF-9349-B2FB-301D-65E47591D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14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表格 4">
                <a:extLst>
                  <a:ext uri="{FF2B5EF4-FFF2-40B4-BE49-F238E27FC236}">
                    <a16:creationId xmlns:a16="http://schemas.microsoft.com/office/drawing/2014/main" id="{16ACBD50-8829-93D8-DA26-061D60EC8126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altLang="zh-CN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表格 4">
                <a:extLst>
                  <a:ext uri="{FF2B5EF4-FFF2-40B4-BE49-F238E27FC236}">
                    <a16:creationId xmlns:a16="http://schemas.microsoft.com/office/drawing/2014/main" id="{4EB964D9-6DF6-4829-8B35-0CA3FC5A0EF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50914343"/>
                  </p:ext>
                </p:extLst>
              </p:nvPr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4167" r="-106977" b="-60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4167" r="-4545" b="-60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108696" r="-106977" b="-5347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108696" r="-4545" b="-5347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200000" r="-106977" b="-4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200000" r="-4545" b="-41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13043" r="-106977" b="-3304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13043" r="-4545" b="-3304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95833" r="-106977" b="-2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95833" r="-4545" b="-2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17391" r="-106977" b="-1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17391" r="-4545" b="-1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91667" r="-106977" b="-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91667" r="-4545" b="-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7" name="图片 6">
            <a:extLst>
              <a:ext uri="{FF2B5EF4-FFF2-40B4-BE49-F238E27FC236}">
                <a16:creationId xmlns:a16="http://schemas.microsoft.com/office/drawing/2014/main" id="{9CBEBF4C-226F-AA17-2889-C96D89343F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0649" y="3450597"/>
            <a:ext cx="1589974" cy="2649956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CD5AB518-9ACC-548E-ADB4-72EEE9332481}"/>
              </a:ext>
            </a:extLst>
          </p:cNvPr>
          <p:cNvSpPr txBox="1"/>
          <p:nvPr/>
        </p:nvSpPr>
        <p:spPr>
          <a:xfrm>
            <a:off x="5150254" y="5584761"/>
            <a:ext cx="1891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equality graph</a:t>
            </a:r>
            <a:endParaRPr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C7BF8152-2A5B-3B68-00E7-6A33453332DD}"/>
              </a:ext>
            </a:extLst>
          </p:cNvPr>
          <p:cNvPicPr preferRelativeResize="0"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1479600" y="3492000"/>
            <a:ext cx="1587600" cy="264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3341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D005D9-520C-46B9-09BC-B42DA4734C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54F981B3-83C9-EFBC-CE9F-CC3974BB14DC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198400" y="3445200"/>
            <a:ext cx="1591200" cy="27720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BD4EFC2D-A631-BBBF-6881-5275B602FC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5131" y="3489935"/>
            <a:ext cx="1589974" cy="264995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BE6784F-7D95-E319-232B-7F6E633331B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kumimoji="1" lang="en-US" altLang="zh-CN" sz="24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Assign a label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to each vertex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kumimoji="1" lang="zh-CN" altLang="en-US" sz="2000" dirty="0">
                    <a:latin typeface="DM Sans 14pt" pitchFamily="2" charset="0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such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CN" sz="200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altLang="zh-CN" sz="20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zh-CN" altLang="zh-CN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zh-CN" altLang="zh-CN" sz="200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𝑤</m:t>
                    </m:r>
                    <m:d>
                      <m:dPr>
                        <m:ctrlPr>
                          <a:rPr lang="zh-CN" altLang="zh-C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for every edge</a:t>
                </a:r>
              </a:p>
              <a:p>
                <a:pPr marL="0" indent="0">
                  <a:buNone/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	– an edge is </a:t>
                </a:r>
                <a:r>
                  <a:rPr kumimoji="1" lang="en-US" altLang="zh-CN" sz="2000" dirty="0">
                    <a:latin typeface="DM Sans 14pt Medium" pitchFamily="2" charset="0"/>
                    <a:cs typeface="Arial" panose="020B0604020202020204" pitchFamily="34" charset="0"/>
                  </a:rPr>
                  <a:t>tight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altLang="zh-CN" sz="20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zh-CN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en-US" altLang="zh-CN" sz="20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000" i="1">
                        <a:latin typeface="Cambria Math" panose="02040503050406030204" pitchFamily="18" charset="0"/>
                      </a:rPr>
                      <m:t>𝑤</m:t>
                    </m:r>
                    <m:d>
                      <m:dPr>
                        <m:ctrlPr>
                          <a:rPr lang="zh-CN" altLang="zh-C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</m:oMath>
                </a14:m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spcAft>
                    <a:spcPts val="1000"/>
                  </a:spcAft>
                  <a:buNone/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	– the equality graph is</a:t>
                </a:r>
                <a:r>
                  <a:rPr kumimoji="1" lang="zh-CN" altLang="en-US" sz="2000" dirty="0">
                    <a:latin typeface="DM Sans 14pt" pitchFamily="2" charset="0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the subgraph formed by </a:t>
                </a:r>
                <a:r>
                  <a:rPr kumimoji="1" lang="en-US" altLang="zh-CN" sz="2000" dirty="0">
                    <a:latin typeface="DM Sans 14pt Medium" pitchFamily="2" charset="0"/>
                    <a:cs typeface="Arial" panose="020B0604020202020204" pitchFamily="34" charset="0"/>
                  </a:rPr>
                  <a:t>tight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edges</a:t>
                </a:r>
              </a:p>
              <a:p>
                <a:pPr algn="ctr">
                  <a:buClr>
                    <a:schemeClr val="bg1"/>
                  </a:buClr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If the equality graph contains a perfect matching, it is the MWPM of the original graph</a:t>
                </a: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3BE6784F-7D95-E319-232B-7F6E633331B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  <a:blipFill>
                <a:blip r:embed="rId6"/>
                <a:stretch>
                  <a:fillRect l="-844" t="-1728" r="-10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标题 1">
            <a:extLst>
              <a:ext uri="{FF2B5EF4-FFF2-40B4-BE49-F238E27FC236}">
                <a16:creationId xmlns:a16="http://schemas.microsoft.com/office/drawing/2014/main" id="{262EEB4B-851F-6B04-E64A-82889A12E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Optimality</a:t>
            </a:r>
            <a:r>
              <a:rPr kumimoji="1" lang="zh-CN" altLang="en-US" sz="4000" b="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Principle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DFD0738-6132-9983-7BD7-2937040AB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15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表格 4">
                <a:extLst>
                  <a:ext uri="{FF2B5EF4-FFF2-40B4-BE49-F238E27FC236}">
                    <a16:creationId xmlns:a16="http://schemas.microsoft.com/office/drawing/2014/main" id="{CA97D8E6-F42A-DF33-48D7-08FDD188DC58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altLang="zh-CN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表格 4">
                <a:extLst>
                  <a:ext uri="{FF2B5EF4-FFF2-40B4-BE49-F238E27FC236}">
                    <a16:creationId xmlns:a16="http://schemas.microsoft.com/office/drawing/2014/main" id="{4EB964D9-6DF6-4829-8B35-0CA3FC5A0EF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50914343"/>
                  </p:ext>
                </p:extLst>
              </p:nvPr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2326" t="-4167" r="-106977" b="-60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100000" t="-4167" r="-4545" b="-60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2326" t="-108696" r="-106977" b="-5347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100000" t="-108696" r="-4545" b="-5347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2326" t="-200000" r="-106977" b="-4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100000" t="-200000" r="-4545" b="-41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2326" t="-313043" r="-106977" b="-3304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100000" t="-313043" r="-4545" b="-3304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2326" t="-395833" r="-106977" b="-2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100000" t="-395833" r="-4545" b="-2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2326" t="-517391" r="-106977" b="-1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100000" t="-517391" r="-4545" b="-1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2326" t="-591667" r="-106977" b="-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100000" t="-591667" r="-4545" b="-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9" name="文本框 8">
            <a:extLst>
              <a:ext uri="{FF2B5EF4-FFF2-40B4-BE49-F238E27FC236}">
                <a16:creationId xmlns:a16="http://schemas.microsoft.com/office/drawing/2014/main" id="{F51A86D7-7DF3-D80B-30E0-23A9BC7D4324}"/>
              </a:ext>
            </a:extLst>
          </p:cNvPr>
          <p:cNvSpPr txBox="1"/>
          <p:nvPr/>
        </p:nvSpPr>
        <p:spPr>
          <a:xfrm>
            <a:off x="5150254" y="5584761"/>
            <a:ext cx="1891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equality graph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160492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9B26A1-FF02-5F79-973F-378925084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57C24B3C-EE61-A21A-0169-66BBCFCBA5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131" y="3489935"/>
            <a:ext cx="1589974" cy="264995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9102B6FB-37C9-0606-5447-DEA577E639A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kumimoji="1" lang="en-US" altLang="zh-CN" sz="24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Assign a label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to each vertex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kumimoji="1" lang="zh-CN" altLang="en-US" sz="2000" dirty="0">
                    <a:latin typeface="DM Sans 14pt" pitchFamily="2" charset="0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such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CN" sz="200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altLang="zh-CN" sz="20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zh-CN" altLang="zh-CN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zh-CN" altLang="zh-CN" sz="200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𝑤</m:t>
                    </m:r>
                    <m:d>
                      <m:dPr>
                        <m:ctrlPr>
                          <a:rPr lang="zh-CN" altLang="zh-C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for every edge</a:t>
                </a:r>
              </a:p>
              <a:p>
                <a:pPr marL="0" indent="0">
                  <a:buNone/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	– an edge is </a:t>
                </a:r>
                <a:r>
                  <a:rPr kumimoji="1" lang="en-US" altLang="zh-CN" sz="2000" dirty="0">
                    <a:latin typeface="DM Sans 14pt Medium" pitchFamily="2" charset="0"/>
                    <a:cs typeface="Arial" panose="020B0604020202020204" pitchFamily="34" charset="0"/>
                  </a:rPr>
                  <a:t>tight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en-US" altLang="zh-CN" sz="20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zh-CN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en-US" altLang="zh-CN" sz="20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000" i="1">
                        <a:latin typeface="Cambria Math" panose="02040503050406030204" pitchFamily="18" charset="0"/>
                      </a:rPr>
                      <m:t>𝑤</m:t>
                    </m:r>
                    <m:d>
                      <m:dPr>
                        <m:ctrlPr>
                          <a:rPr lang="zh-CN" altLang="zh-C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</m:oMath>
                </a14:m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spcAft>
                    <a:spcPts val="1000"/>
                  </a:spcAft>
                  <a:buNone/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	– the equality graph is</a:t>
                </a:r>
                <a:r>
                  <a:rPr kumimoji="1" lang="zh-CN" altLang="en-US" sz="2000" dirty="0">
                    <a:latin typeface="DM Sans 14pt" pitchFamily="2" charset="0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the subgraph formed by </a:t>
                </a:r>
                <a:r>
                  <a:rPr kumimoji="1" lang="en-US" altLang="zh-CN" sz="2000" dirty="0">
                    <a:latin typeface="DM Sans 14pt Medium" pitchFamily="2" charset="0"/>
                    <a:cs typeface="Arial" panose="020B0604020202020204" pitchFamily="34" charset="0"/>
                  </a:rPr>
                  <a:t>tight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edges</a:t>
                </a:r>
              </a:p>
              <a:p>
                <a:pPr algn="ctr">
                  <a:buClr>
                    <a:schemeClr val="bg1"/>
                  </a:buClr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If the equality graph contains a perfect matching, it is the MWPM of the original graph</a:t>
                </a: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9102B6FB-37C9-0606-5447-DEA577E639A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  <a:blipFill>
                <a:blip r:embed="rId5"/>
                <a:stretch>
                  <a:fillRect l="-844" t="-1728" r="-10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标题 1">
            <a:extLst>
              <a:ext uri="{FF2B5EF4-FFF2-40B4-BE49-F238E27FC236}">
                <a16:creationId xmlns:a16="http://schemas.microsoft.com/office/drawing/2014/main" id="{226344CF-7400-91F1-5BC6-99A274EF7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Optimality</a:t>
            </a:r>
            <a:r>
              <a:rPr kumimoji="1" lang="zh-CN" altLang="en-US" sz="4000" b="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Principle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B23C4CA-EC20-BB9C-B0C5-25F99C909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16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表格 4">
                <a:extLst>
                  <a:ext uri="{FF2B5EF4-FFF2-40B4-BE49-F238E27FC236}">
                    <a16:creationId xmlns:a16="http://schemas.microsoft.com/office/drawing/2014/main" id="{B01F768E-4F75-D853-5989-B7639157CCB7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altLang="zh-CN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表格 4">
                <a:extLst>
                  <a:ext uri="{FF2B5EF4-FFF2-40B4-BE49-F238E27FC236}">
                    <a16:creationId xmlns:a16="http://schemas.microsoft.com/office/drawing/2014/main" id="{4EB964D9-6DF6-4829-8B35-0CA3FC5A0EF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50914343"/>
                  </p:ext>
                </p:extLst>
              </p:nvPr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4167" r="-106977" b="-60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4167" r="-4545" b="-60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108696" r="-106977" b="-5347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108696" r="-4545" b="-5347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200000" r="-106977" b="-4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200000" r="-4545" b="-41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313043" r="-106977" b="-3304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313043" r="-4545" b="-3304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395833" r="-106977" b="-2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395833" r="-4545" b="-2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517391" r="-106977" b="-1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517391" r="-4545" b="-1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591667" r="-106977" b="-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591667" r="-4545" b="-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9" name="文本框 8">
            <a:extLst>
              <a:ext uri="{FF2B5EF4-FFF2-40B4-BE49-F238E27FC236}">
                <a16:creationId xmlns:a16="http://schemas.microsoft.com/office/drawing/2014/main" id="{97C12E0D-72F3-73C4-63ED-8738BA493D52}"/>
              </a:ext>
            </a:extLst>
          </p:cNvPr>
          <p:cNvSpPr txBox="1"/>
          <p:nvPr/>
        </p:nvSpPr>
        <p:spPr>
          <a:xfrm>
            <a:off x="5150254" y="5584761"/>
            <a:ext cx="1891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equality graph</a:t>
            </a:r>
            <a:endParaRPr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8396294-746D-721B-67E4-8E67C9E308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73005" y="3450597"/>
            <a:ext cx="1589973" cy="2649955"/>
          </a:xfrm>
          <a:prstGeom prst="rect">
            <a:avLst/>
          </a:prstGeom>
        </p:spPr>
      </p:pic>
      <p:cxnSp>
        <p:nvCxnSpPr>
          <p:cNvPr id="10" name="直线箭头连接符 9">
            <a:extLst>
              <a:ext uri="{FF2B5EF4-FFF2-40B4-BE49-F238E27FC236}">
                <a16:creationId xmlns:a16="http://schemas.microsoft.com/office/drawing/2014/main" id="{E134A446-89FC-317D-0366-039908F421A8}"/>
              </a:ext>
            </a:extLst>
          </p:cNvPr>
          <p:cNvCxnSpPr>
            <a:cxnSpLocks/>
          </p:cNvCxnSpPr>
          <p:nvPr/>
        </p:nvCxnSpPr>
        <p:spPr>
          <a:xfrm>
            <a:off x="6941094" y="4711031"/>
            <a:ext cx="58144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>
            <a:extLst>
              <a:ext uri="{FF2B5EF4-FFF2-40B4-BE49-F238E27FC236}">
                <a16:creationId xmlns:a16="http://schemas.microsoft.com/office/drawing/2014/main" id="{169F5EE1-9BE7-9594-6370-AC2B36F1B209}"/>
              </a:ext>
            </a:extLst>
          </p:cNvPr>
          <p:cNvSpPr txBox="1"/>
          <p:nvPr/>
        </p:nvSpPr>
        <p:spPr>
          <a:xfrm>
            <a:off x="7564131" y="5584761"/>
            <a:ext cx="1891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MWPM</a:t>
            </a:r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2A899571-6896-5DDC-95B7-703F21AE2D7A}"/>
              </a:ext>
            </a:extLst>
          </p:cNvPr>
          <p:cNvPicPr preferRelativeResize="0"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5198400" y="3445200"/>
            <a:ext cx="1591200" cy="27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299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12E71-450E-4A93-FB53-32B40DBA0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366FB2C4-BC88-E546-DDB3-87AF0938820E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205600" y="3412800"/>
            <a:ext cx="1555200" cy="26388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39BD19DC-86CD-3C37-484E-81B8B6A014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5131" y="3489935"/>
            <a:ext cx="1589974" cy="2649956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627FF6C-27AB-9E30-DC00-58F464B172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D2039E7D-B647-DF86-AA51-F9847E488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Finding Perfect Matching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4011E1D-99AC-5DC5-A1F9-2E72E4A64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17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表格 4">
                <a:extLst>
                  <a:ext uri="{FF2B5EF4-FFF2-40B4-BE49-F238E27FC236}">
                    <a16:creationId xmlns:a16="http://schemas.microsoft.com/office/drawing/2014/main" id="{A6F76449-9E2A-F4CF-0A1A-48D0BAD8FD40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altLang="zh-CN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表格 4">
                <a:extLst>
                  <a:ext uri="{FF2B5EF4-FFF2-40B4-BE49-F238E27FC236}">
                    <a16:creationId xmlns:a16="http://schemas.microsoft.com/office/drawing/2014/main" id="{4EB964D9-6DF6-4829-8B35-0CA3FC5A0EF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50914343"/>
                  </p:ext>
                </p:extLst>
              </p:nvPr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4167" r="-106977" b="-60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4167" r="-4545" b="-60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108696" r="-106977" b="-5347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108696" r="-4545" b="-5347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200000" r="-106977" b="-4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200000" r="-4545" b="-41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13043" r="-106977" b="-3304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13043" r="-4545" b="-3304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95833" r="-106977" b="-2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95833" r="-4545" b="-2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17391" r="-106977" b="-1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17391" r="-4545" b="-1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91667" r="-106977" b="-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91667" r="-4545" b="-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9" name="文本框 8">
            <a:extLst>
              <a:ext uri="{FF2B5EF4-FFF2-40B4-BE49-F238E27FC236}">
                <a16:creationId xmlns:a16="http://schemas.microsoft.com/office/drawing/2014/main" id="{303597BD-7FB9-2E13-3843-70FCC98439F6}"/>
              </a:ext>
            </a:extLst>
          </p:cNvPr>
          <p:cNvSpPr txBox="1"/>
          <p:nvPr/>
        </p:nvSpPr>
        <p:spPr>
          <a:xfrm>
            <a:off x="5150254" y="5584761"/>
            <a:ext cx="1891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equality graph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98218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CE10BF-C1A1-ECAD-BB8C-BC608C9735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3152EE68-D64E-92E2-DFC3-990919E3351C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202000" y="3416400"/>
            <a:ext cx="1555200" cy="27396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4F5840A-EE53-15D2-7F2B-C408B8E6BF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5131" y="3489935"/>
            <a:ext cx="1589974" cy="2649956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86C3D7A-49A6-A3CD-6F53-18E6062A62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E42D8D98-BA39-7B09-4259-918265E62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Finding Perfect Matching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0D3C799-61E1-F1C2-D5E8-DF8D5719A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18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表格 4">
                <a:extLst>
                  <a:ext uri="{FF2B5EF4-FFF2-40B4-BE49-F238E27FC236}">
                    <a16:creationId xmlns:a16="http://schemas.microsoft.com/office/drawing/2014/main" id="{9A7A04BE-816F-8121-F9AC-DAF243D0FE3E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altLang="zh-CN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表格 4">
                <a:extLst>
                  <a:ext uri="{FF2B5EF4-FFF2-40B4-BE49-F238E27FC236}">
                    <a16:creationId xmlns:a16="http://schemas.microsoft.com/office/drawing/2014/main" id="{4EB964D9-6DF6-4829-8B35-0CA3FC5A0EF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50914343"/>
                  </p:ext>
                </p:extLst>
              </p:nvPr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4167" r="-106977" b="-60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4167" r="-4545" b="-60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108696" r="-106977" b="-5347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108696" r="-4545" b="-5347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200000" r="-106977" b="-4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200000" r="-4545" b="-41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13043" r="-106977" b="-3304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13043" r="-4545" b="-3304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95833" r="-106977" b="-2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95833" r="-4545" b="-2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17391" r="-106977" b="-1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17391" r="-4545" b="-1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91667" r="-106977" b="-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91667" r="-4545" b="-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9" name="文本框 8">
            <a:extLst>
              <a:ext uri="{FF2B5EF4-FFF2-40B4-BE49-F238E27FC236}">
                <a16:creationId xmlns:a16="http://schemas.microsoft.com/office/drawing/2014/main" id="{3BD14185-79B3-E02A-2829-2594475164EF}"/>
              </a:ext>
            </a:extLst>
          </p:cNvPr>
          <p:cNvSpPr txBox="1"/>
          <p:nvPr/>
        </p:nvSpPr>
        <p:spPr>
          <a:xfrm>
            <a:off x="5150254" y="5584761"/>
            <a:ext cx="1891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equality graph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33173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E428A5-514F-CD9F-8D5A-A1AB2E81AD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31">
            <a:extLst>
              <a:ext uri="{FF2B5EF4-FFF2-40B4-BE49-F238E27FC236}">
                <a16:creationId xmlns:a16="http://schemas.microsoft.com/office/drawing/2014/main" id="{3F277769-A3C4-8436-A5B9-9FA8AB8AA7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1585" y="2789868"/>
            <a:ext cx="8457587" cy="260925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7A11E20-D761-4FC6-E56F-CD1E4D0D3AE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kumimoji="1" lang="en-US" altLang="zh-CN" sz="24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A weighted bipartite graph has two disjoint vertex sets </a:t>
                </a:r>
                <a14:m>
                  <m:oMath xmlns:m="http://schemas.openxmlformats.org/officeDocument/2006/math">
                    <m:r>
                      <a:rPr lang="en-US" altLang="zh-CN" sz="2000" i="1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kumimoji="1" lang="zh-CN" altLang="en-US" sz="2000" dirty="0">
                    <a:latin typeface="DM Sans 14pt" pitchFamily="2" charset="0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7A11E20-D761-4FC6-E56F-CD1E4D0D3A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  <a:blipFill>
                <a:blip r:embed="rId4"/>
                <a:stretch>
                  <a:fillRect l="-844" t="-17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标题 1">
            <a:extLst>
              <a:ext uri="{FF2B5EF4-FFF2-40B4-BE49-F238E27FC236}">
                <a16:creationId xmlns:a16="http://schemas.microsoft.com/office/drawing/2014/main" id="{2B5D0736-270A-E38C-8C05-3F95A0C81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Bipartite Weighted Matching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AD26A46-48EE-65DC-821A-00E7ABE34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10B5EEE-585B-F1A3-1433-0D1618238A6B}"/>
              </a:ext>
            </a:extLst>
          </p:cNvPr>
          <p:cNvSpPr txBox="1"/>
          <p:nvPr/>
        </p:nvSpPr>
        <p:spPr>
          <a:xfrm>
            <a:off x="1288066" y="5007757"/>
            <a:ext cx="19965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A bipartite graph</a:t>
            </a:r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3FE549CC-5FCD-300E-D07C-97216C2D7049}"/>
              </a:ext>
            </a:extLst>
          </p:cNvPr>
          <p:cNvSpPr txBox="1"/>
          <p:nvPr/>
        </p:nvSpPr>
        <p:spPr>
          <a:xfrm>
            <a:off x="3320388" y="5013856"/>
            <a:ext cx="22388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A matching</a:t>
            </a:r>
            <a:endParaRPr kumimoji="1" lang="en-US" altLang="zh-CN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D13C84C5-3D65-B6EA-0B3E-BC0B02129EA1}"/>
              </a:ext>
            </a:extLst>
          </p:cNvPr>
          <p:cNvSpPr txBox="1"/>
          <p:nvPr/>
        </p:nvSpPr>
        <p:spPr>
          <a:xfrm>
            <a:off x="8128423" y="5007757"/>
            <a:ext cx="28488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Maximum weighted perfect matching</a:t>
            </a:r>
            <a:endParaRPr kumimoji="1" lang="en-US" altLang="zh-CN" sz="1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F4FC4A7F-4CEE-9EB6-4100-72082790C649}"/>
              </a:ext>
            </a:extLst>
          </p:cNvPr>
          <p:cNvSpPr txBox="1"/>
          <p:nvPr/>
        </p:nvSpPr>
        <p:spPr>
          <a:xfrm>
            <a:off x="8903558" y="6153395"/>
            <a:ext cx="328844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dirty="0">
                <a:latin typeface="DM Sans 14pt" pitchFamily="2" charset="0"/>
              </a:rPr>
              <a:t>Red edges are edges in the matching</a:t>
            </a:r>
            <a:endParaRPr kumimoji="1" lang="en-US" altLang="zh-CN" sz="120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35F558C2-EE70-A627-3391-D82A1442664F}"/>
              </a:ext>
            </a:extLst>
          </p:cNvPr>
          <p:cNvSpPr txBox="1"/>
          <p:nvPr/>
        </p:nvSpPr>
        <p:spPr>
          <a:xfrm>
            <a:off x="5683089" y="5007757"/>
            <a:ext cx="22388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A perfect matching</a:t>
            </a:r>
            <a:endParaRPr kumimoji="1" lang="en-US" altLang="zh-CN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id="{F8A69EDB-DAC1-E26E-D9A7-3A4AE4FE3C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7225" y="4936528"/>
            <a:ext cx="344247" cy="1573699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1D7C375A-9658-2D27-83DD-894DF21AA5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27535" y="4936526"/>
            <a:ext cx="344247" cy="15737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89F66166-CFC5-B2AB-C0DB-482EF6C0F84E}"/>
                  </a:ext>
                </a:extLst>
              </p:cNvPr>
              <p:cNvSpPr txBox="1"/>
              <p:nvPr/>
            </p:nvSpPr>
            <p:spPr>
              <a:xfrm>
                <a:off x="1680016" y="5418366"/>
                <a:ext cx="55639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zh-CN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altLang="zh-CN" sz="1800" i="1" smtClean="0">
                          <a:latin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89F66166-CFC5-B2AB-C0DB-482EF6C0F8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0016" y="5418366"/>
                <a:ext cx="556393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id="{5C63C4BB-CDDF-FE84-22CC-8AACE4CE23E3}"/>
                  </a:ext>
                </a:extLst>
              </p:cNvPr>
              <p:cNvSpPr txBox="1"/>
              <p:nvPr/>
            </p:nvSpPr>
            <p:spPr>
              <a:xfrm>
                <a:off x="2616697" y="5418366"/>
                <a:ext cx="55639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zh-CN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altLang="zh-CN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id="{5C63C4BB-CDDF-FE84-22CC-8AACE4CE23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6697" y="5418366"/>
                <a:ext cx="556393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矩形 4">
            <a:extLst>
              <a:ext uri="{FF2B5EF4-FFF2-40B4-BE49-F238E27FC236}">
                <a16:creationId xmlns:a16="http://schemas.microsoft.com/office/drawing/2014/main" id="{22CB3F84-9251-06A6-2335-8DF2F476B8DF}"/>
              </a:ext>
            </a:extLst>
          </p:cNvPr>
          <p:cNvSpPr/>
          <p:nvPr/>
        </p:nvSpPr>
        <p:spPr>
          <a:xfrm>
            <a:off x="3536414" y="3018622"/>
            <a:ext cx="8505022" cy="34117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24683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8" grpId="0"/>
      <p:bldP spid="3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BA7C5-FBBE-8288-F35C-A46A6C9246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1C097752-71FE-1F7B-C434-A24EA2065E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131" y="3489935"/>
            <a:ext cx="1589974" cy="2649956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243063E2-5F14-0F2C-4D5D-0D718C740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Finding Perfect Matching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4D94519-FAFC-9BD1-DF80-F6D4E21DB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19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表格 4">
                <a:extLst>
                  <a:ext uri="{FF2B5EF4-FFF2-40B4-BE49-F238E27FC236}">
                    <a16:creationId xmlns:a16="http://schemas.microsoft.com/office/drawing/2014/main" id="{2E26EABF-E204-2880-6CE9-96BF2051A9C9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altLang="zh-CN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表格 4">
                <a:extLst>
                  <a:ext uri="{FF2B5EF4-FFF2-40B4-BE49-F238E27FC236}">
                    <a16:creationId xmlns:a16="http://schemas.microsoft.com/office/drawing/2014/main" id="{4EB964D9-6DF6-4829-8B35-0CA3FC5A0EF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50914343"/>
                  </p:ext>
                </p:extLst>
              </p:nvPr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4167" r="-106977" b="-60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4167" r="-4545" b="-60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108696" r="-106977" b="-5347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108696" r="-4545" b="-5347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200000" r="-106977" b="-4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200000" r="-4545" b="-41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13043" r="-106977" b="-3304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13043" r="-4545" b="-3304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95833" r="-106977" b="-2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95833" r="-4545" b="-2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17391" r="-106977" b="-1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17391" r="-4545" b="-1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91667" r="-106977" b="-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91667" r="-4545" b="-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9" name="文本框 8">
            <a:extLst>
              <a:ext uri="{FF2B5EF4-FFF2-40B4-BE49-F238E27FC236}">
                <a16:creationId xmlns:a16="http://schemas.microsoft.com/office/drawing/2014/main" id="{DDEE6336-401E-0D81-FFBB-D9660DF1227A}"/>
              </a:ext>
            </a:extLst>
          </p:cNvPr>
          <p:cNvSpPr txBox="1"/>
          <p:nvPr/>
        </p:nvSpPr>
        <p:spPr>
          <a:xfrm>
            <a:off x="5150254" y="5584761"/>
            <a:ext cx="1891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equality graph</a:t>
            </a:r>
            <a:endParaRPr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AD03210-6708-8C87-C245-853041445319}"/>
              </a:ext>
            </a:extLst>
          </p:cNvPr>
          <p:cNvPicPr preferRelativeResize="0"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5202000" y="3416400"/>
            <a:ext cx="1555200" cy="2739600"/>
          </a:xfrm>
          <a:prstGeom prst="rect">
            <a:avLst/>
          </a:prstGeom>
        </p:spPr>
      </p:pic>
      <p:sp>
        <p:nvSpPr>
          <p:cNvPr id="13" name="内容占位符 2">
            <a:extLst>
              <a:ext uri="{FF2B5EF4-FFF2-40B4-BE49-F238E27FC236}">
                <a16:creationId xmlns:a16="http://schemas.microsoft.com/office/drawing/2014/main" id="{9ABAC2E4-22E2-55AC-1F88-BE8F49ECC4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Augmenting path in equality graph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– begins and ends with an unmatched node</a:t>
            </a:r>
          </a:p>
          <a:p>
            <a:pPr marL="0" indent="0">
              <a:spcAft>
                <a:spcPts val="1000"/>
              </a:spcAft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– alternates between matched edges and unmatched</a:t>
            </a:r>
            <a:r>
              <a:rPr kumimoji="1" lang="en-US" altLang="zh-CN" sz="2000" i="1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edges</a:t>
            </a:r>
          </a:p>
        </p:txBody>
      </p:sp>
    </p:spTree>
    <p:extLst>
      <p:ext uri="{BB962C8B-B14F-4D97-AF65-F5344CB8AC3E}">
        <p14:creationId xmlns:p14="http://schemas.microsoft.com/office/powerpoint/2010/main" val="33027721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5EE93A-43B4-5BB7-AF79-FC7B90228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E30A0EF4-31D7-25D7-DBF8-13FD71E46074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205600" y="3412800"/>
            <a:ext cx="1548000" cy="25848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1F34DFB9-620B-CF76-E374-3D63737CD5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5131" y="3489935"/>
            <a:ext cx="1589974" cy="2649956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A937EAE0-2AA0-F31C-4EAB-34C32D103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Finding Perfect Matching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7B57AEF-006E-8963-BFAB-606781043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表格 4">
                <a:extLst>
                  <a:ext uri="{FF2B5EF4-FFF2-40B4-BE49-F238E27FC236}">
                    <a16:creationId xmlns:a16="http://schemas.microsoft.com/office/drawing/2014/main" id="{A26C5D68-01E8-FCE6-48BC-B968563C2D80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altLang="zh-CN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表格 4">
                <a:extLst>
                  <a:ext uri="{FF2B5EF4-FFF2-40B4-BE49-F238E27FC236}">
                    <a16:creationId xmlns:a16="http://schemas.microsoft.com/office/drawing/2014/main" id="{4EB964D9-6DF6-4829-8B35-0CA3FC5A0EF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50914343"/>
                  </p:ext>
                </p:extLst>
              </p:nvPr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4167" r="-106977" b="-60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4167" r="-4545" b="-60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108696" r="-106977" b="-5347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108696" r="-4545" b="-5347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200000" r="-106977" b="-4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200000" r="-4545" b="-41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13043" r="-106977" b="-3304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13043" r="-4545" b="-3304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95833" r="-106977" b="-2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95833" r="-4545" b="-2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17391" r="-106977" b="-1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17391" r="-4545" b="-1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91667" r="-106977" b="-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91667" r="-4545" b="-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9" name="文本框 8">
            <a:extLst>
              <a:ext uri="{FF2B5EF4-FFF2-40B4-BE49-F238E27FC236}">
                <a16:creationId xmlns:a16="http://schemas.microsoft.com/office/drawing/2014/main" id="{142B49D0-7496-5B0C-AA98-2D3AB7290BCC}"/>
              </a:ext>
            </a:extLst>
          </p:cNvPr>
          <p:cNvSpPr txBox="1"/>
          <p:nvPr/>
        </p:nvSpPr>
        <p:spPr>
          <a:xfrm>
            <a:off x="5150254" y="5584761"/>
            <a:ext cx="1891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equality graph</a:t>
            </a:r>
            <a:endParaRPr lang="zh-CN" altLang="en-US" dirty="0"/>
          </a:p>
        </p:txBody>
      </p:sp>
      <p:sp>
        <p:nvSpPr>
          <p:cNvPr id="8" name="内容占位符 2">
            <a:extLst>
              <a:ext uri="{FF2B5EF4-FFF2-40B4-BE49-F238E27FC236}">
                <a16:creationId xmlns:a16="http://schemas.microsoft.com/office/drawing/2014/main" id="{3954EEB8-32AA-7B87-D679-2BDC5930ED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Augmenting path in equality graph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– begins and ends with an unmatched node</a:t>
            </a:r>
          </a:p>
          <a:p>
            <a:pPr marL="0" indent="0">
              <a:spcAft>
                <a:spcPts val="1000"/>
              </a:spcAft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– alternates between matched edges and unmatched</a:t>
            </a:r>
            <a:r>
              <a:rPr kumimoji="1" lang="en-US" altLang="zh-CN" sz="2000" i="1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edges</a:t>
            </a:r>
          </a:p>
        </p:txBody>
      </p:sp>
    </p:spTree>
    <p:extLst>
      <p:ext uri="{BB962C8B-B14F-4D97-AF65-F5344CB8AC3E}">
        <p14:creationId xmlns:p14="http://schemas.microsoft.com/office/powerpoint/2010/main" val="31391018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E4011-5058-30AC-2E2C-A558F7889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7206166D-A0A8-6ADE-412E-F57347A1807B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7671497" y="3416400"/>
            <a:ext cx="1565999" cy="26352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C51EA75-C2A4-E788-DE4A-6CB4B20CE758}"/>
              </a:ext>
            </a:extLst>
          </p:cNvPr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205600" y="3412800"/>
            <a:ext cx="1548000" cy="25848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FE472C5-FDE7-69AB-8F3E-2672F2B0B3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5131" y="3489935"/>
            <a:ext cx="1589974" cy="2649956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7F877C7E-0356-78F5-4119-851E5DA2C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Finding Perfect Matching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71DF6EC-97A0-C8AB-088B-1A334A8F7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21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表格 4">
                <a:extLst>
                  <a:ext uri="{FF2B5EF4-FFF2-40B4-BE49-F238E27FC236}">
                    <a16:creationId xmlns:a16="http://schemas.microsoft.com/office/drawing/2014/main" id="{6B60AC45-84D9-9B8A-2FDF-5D4D609A0430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altLang="zh-CN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表格 4">
                <a:extLst>
                  <a:ext uri="{FF2B5EF4-FFF2-40B4-BE49-F238E27FC236}">
                    <a16:creationId xmlns:a16="http://schemas.microsoft.com/office/drawing/2014/main" id="{4EB964D9-6DF6-4829-8B35-0CA3FC5A0EF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50914343"/>
                  </p:ext>
                </p:extLst>
              </p:nvPr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4167" r="-106977" b="-60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4167" r="-4545" b="-60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108696" r="-106977" b="-5347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108696" r="-4545" b="-5347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200000" r="-106977" b="-4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200000" r="-4545" b="-41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313043" r="-106977" b="-3304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313043" r="-4545" b="-3304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395833" r="-106977" b="-2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395833" r="-4545" b="-2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517391" r="-106977" b="-1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517391" r="-4545" b="-1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591667" r="-106977" b="-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591667" r="-4545" b="-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9" name="文本框 8">
            <a:extLst>
              <a:ext uri="{FF2B5EF4-FFF2-40B4-BE49-F238E27FC236}">
                <a16:creationId xmlns:a16="http://schemas.microsoft.com/office/drawing/2014/main" id="{9999D5A3-C456-CB4E-9F6A-B69476F3EF8F}"/>
              </a:ext>
            </a:extLst>
          </p:cNvPr>
          <p:cNvSpPr txBox="1"/>
          <p:nvPr/>
        </p:nvSpPr>
        <p:spPr>
          <a:xfrm>
            <a:off x="5150254" y="5584761"/>
            <a:ext cx="1891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equality graph</a:t>
            </a:r>
            <a:endParaRPr lang="zh-CN" altLang="en-US" dirty="0"/>
          </a:p>
        </p:txBody>
      </p:sp>
      <p:sp>
        <p:nvSpPr>
          <p:cNvPr id="12" name="内容占位符 2">
            <a:extLst>
              <a:ext uri="{FF2B5EF4-FFF2-40B4-BE49-F238E27FC236}">
                <a16:creationId xmlns:a16="http://schemas.microsoft.com/office/drawing/2014/main" id="{1E24FA68-081D-1BAE-0CB6-5BF3226D9A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Augmenting path in equality graph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– begins and ends with an unmatched node</a:t>
            </a:r>
          </a:p>
          <a:p>
            <a:pPr marL="0" indent="0">
              <a:spcAft>
                <a:spcPts val="1000"/>
              </a:spcAft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– alternates between matched edges and unmatched</a:t>
            </a:r>
            <a:r>
              <a:rPr kumimoji="1" lang="en-US" altLang="zh-CN" sz="2000" i="1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edges</a:t>
            </a:r>
          </a:p>
          <a:p>
            <a:pPr>
              <a:buClr>
                <a:schemeClr val="bg1"/>
              </a:buClr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Flip the path </a:t>
            </a:r>
            <a:r>
              <a:rPr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matching size + 1</a:t>
            </a:r>
          </a:p>
        </p:txBody>
      </p:sp>
      <p:cxnSp>
        <p:nvCxnSpPr>
          <p:cNvPr id="16" name="直线箭头连接符 15">
            <a:extLst>
              <a:ext uri="{FF2B5EF4-FFF2-40B4-BE49-F238E27FC236}">
                <a16:creationId xmlns:a16="http://schemas.microsoft.com/office/drawing/2014/main" id="{A76D13E9-2F59-5D90-0FCF-7A5F04C46208}"/>
              </a:ext>
            </a:extLst>
          </p:cNvPr>
          <p:cNvCxnSpPr>
            <a:cxnSpLocks/>
          </p:cNvCxnSpPr>
          <p:nvPr/>
        </p:nvCxnSpPr>
        <p:spPr>
          <a:xfrm>
            <a:off x="6941094" y="4711031"/>
            <a:ext cx="58144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>
            <a:extLst>
              <a:ext uri="{FF2B5EF4-FFF2-40B4-BE49-F238E27FC236}">
                <a16:creationId xmlns:a16="http://schemas.microsoft.com/office/drawing/2014/main" id="{9EDA362C-1686-07EC-B262-46C07CDC338B}"/>
              </a:ext>
            </a:extLst>
          </p:cNvPr>
          <p:cNvSpPr txBox="1"/>
          <p:nvPr/>
        </p:nvSpPr>
        <p:spPr>
          <a:xfrm>
            <a:off x="6893172" y="4377947"/>
            <a:ext cx="6948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i="1" dirty="0">
                <a:latin typeface="DM Sans 14pt" pitchFamily="2" charset="0"/>
                <a:cs typeface="Arial" panose="020B0604020202020204" pitchFamily="34" charset="0"/>
              </a:rPr>
              <a:t>flip</a:t>
            </a:r>
            <a:endParaRPr lang="zh-CN" altLang="en-US" i="1" dirty="0">
              <a:latin typeface="DM Sans 14p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1687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8F92E-9077-1ACC-AECB-3F50B3DC4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BC76D68F-257E-BB8B-8BA4-96057CAB9D71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202000" y="3409200"/>
            <a:ext cx="1558800" cy="26388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98D15625-1694-FC76-E1D1-73DDAC5E655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Initialize a valid set of labels</a:t>
                </a:r>
              </a:p>
              <a:p>
                <a:pPr marL="0" indent="0">
                  <a:buNone/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	for each </a:t>
                </a:r>
                <a14:m>
                  <m:oMath xmlns:m="http://schemas.openxmlformats.org/officeDocument/2006/math">
                    <m:r>
                      <a:rPr lang="en-US" altLang="zh-CN" sz="2000" b="0" i="1" kern="100" smtClean="0">
                        <a:latin typeface="Cambria Math" panose="02040503050406030204" pitchFamily="18" charset="0"/>
                        <a:ea typeface="DengXian" panose="02010600030101010101" pitchFamily="2" charset="-122"/>
                        <a:cs typeface="Calibri" panose="020F0502020204030204" pitchFamily="34" charset="0"/>
                      </a:rPr>
                      <m:t>𝑖</m:t>
                    </m:r>
                    <m:r>
                      <a:rPr lang="zh-CN" altLang="zh-CN" sz="2000" kern="100">
                        <a:latin typeface="Cambria Math" panose="02040503050406030204" pitchFamily="18" charset="0"/>
                        <a:ea typeface="DengXian" panose="02010600030101010101" pitchFamily="2" charset="-122"/>
                        <a:cs typeface="Calibri" panose="020F0502020204030204" pitchFamily="34" charset="0"/>
                      </a:rPr>
                      <m:t>∈</m:t>
                    </m:r>
                    <m:r>
                      <a:rPr lang="en-US" altLang="zh-CN" sz="2000" i="1" kern="100">
                        <a:latin typeface="Cambria Math" panose="02040503050406030204" pitchFamily="18" charset="0"/>
                        <a:ea typeface="DengXian" panose="02010600030101010101" pitchFamily="2" charset="-122"/>
                        <a:cs typeface="Calibri" panose="020F0502020204030204" pitchFamily="34" charset="0"/>
                      </a:rPr>
                      <m:t>𝐿</m:t>
                    </m:r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000" i="1">
                        <a:latin typeface="Cambria Math" panose="02040503050406030204" pitchFamily="18" charset="0"/>
                      </a:rPr>
                      <m:t>𝑚𝑎</m:t>
                    </m:r>
                    <m:sSub>
                      <m:sSubPr>
                        <m:ctrlPr>
                          <a:rPr lang="zh-CN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altLang="zh-CN" sz="2000">
                            <a:latin typeface="Cambria Math" panose="02040503050406030204" pitchFamily="18" charset="0"/>
                          </a:rPr>
                          <m:t>∋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sz="2000" i="1">
                        <a:latin typeface="Cambria Math" panose="02040503050406030204" pitchFamily="18" charset="0"/>
                      </a:rPr>
                      <m:t> 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𝑤</m:t>
                    </m:r>
                    <m:d>
                      <m:dPr>
                        <m:ctrlPr>
                          <a:rPr lang="zh-CN" altLang="zh-C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</m:oMath>
                </a14:m>
                <a:endParaRPr lang="en-US" altLang="zh-CN" sz="2000" dirty="0">
                  <a:latin typeface="DM Sans 14pt" pitchFamily="2" charset="0"/>
                </a:endParaRPr>
              </a:p>
              <a:p>
                <a:pPr marL="0" indent="0">
                  <a:buNone/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	for each </a:t>
                </a:r>
                <a14:m>
                  <m:oMath xmlns:m="http://schemas.openxmlformats.org/officeDocument/2006/math">
                    <m:r>
                      <a:rPr lang="en-US" altLang="zh-CN" sz="2000" b="0" i="1" kern="100" smtClean="0">
                        <a:latin typeface="Cambria Math" panose="02040503050406030204" pitchFamily="18" charset="0"/>
                        <a:ea typeface="DengXian" panose="02010600030101010101" pitchFamily="2" charset="-122"/>
                        <a:cs typeface="Calibri" panose="020F0502020204030204" pitchFamily="34" charset="0"/>
                      </a:rPr>
                      <m:t>𝑖</m:t>
                    </m:r>
                    <m:r>
                      <a:rPr lang="zh-CN" altLang="zh-CN" sz="2000" kern="100">
                        <a:latin typeface="Cambria Math" panose="02040503050406030204" pitchFamily="18" charset="0"/>
                        <a:ea typeface="DengXian" panose="02010600030101010101" pitchFamily="2" charset="-122"/>
                        <a:cs typeface="Calibri" panose="020F0502020204030204" pitchFamily="34" charset="0"/>
                      </a:rPr>
                      <m:t>∈</m:t>
                    </m:r>
                    <m:r>
                      <a:rPr lang="en-US" altLang="zh-CN" sz="2000" i="1" kern="100">
                        <a:latin typeface="Cambria Math" panose="02040503050406030204" pitchFamily="18" charset="0"/>
                        <a:ea typeface="DengXian" panose="02010600030101010101" pitchFamily="2" charset="-122"/>
                        <a:cs typeface="Calibri" panose="020F0502020204030204" pitchFamily="34" charset="0"/>
                      </a:rPr>
                      <m:t>𝑅</m:t>
                    </m:r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sz="20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98D15625-1694-FC76-E1D1-73DDAC5E655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  <a:blipFill>
                <a:blip r:embed="rId4"/>
                <a:stretch>
                  <a:fillRect l="-483" t="-12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标题 1">
            <a:extLst>
              <a:ext uri="{FF2B5EF4-FFF2-40B4-BE49-F238E27FC236}">
                <a16:creationId xmlns:a16="http://schemas.microsoft.com/office/drawing/2014/main" id="{5E643C35-B1BD-E8C4-9D66-883F79C52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Hungarian Algorithm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979D882-64C5-09B9-3524-D5D34BD75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22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表格 5">
                <a:extLst>
                  <a:ext uri="{FF2B5EF4-FFF2-40B4-BE49-F238E27FC236}">
                    <a16:creationId xmlns:a16="http://schemas.microsoft.com/office/drawing/2014/main" id="{7172DF9B-8FFF-0F67-DE71-96507F701CE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71221339"/>
                  </p:ext>
                </p:extLst>
              </p:nvPr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altLang="zh-CN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表格 5">
                <a:extLst>
                  <a:ext uri="{FF2B5EF4-FFF2-40B4-BE49-F238E27FC236}">
                    <a16:creationId xmlns:a16="http://schemas.microsoft.com/office/drawing/2014/main" id="{7172DF9B-8FFF-0F67-DE71-96507F701CE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71221339"/>
                  </p:ext>
                </p:extLst>
              </p:nvPr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4167" r="-106977" b="-60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4167" r="-4545" b="-60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108696" r="-106977" b="-5347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108696" r="-4545" b="-5347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200000" r="-106977" b="-4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200000" r="-4545" b="-41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313043" r="-106977" b="-3304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313043" r="-4545" b="-3304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395833" r="-106977" b="-2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395833" r="-4545" b="-2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517391" r="-106977" b="-1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517391" r="-4545" b="-1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591667" r="-106977" b="-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591667" r="-4545" b="-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7" name="文本框 6">
            <a:extLst>
              <a:ext uri="{FF2B5EF4-FFF2-40B4-BE49-F238E27FC236}">
                <a16:creationId xmlns:a16="http://schemas.microsoft.com/office/drawing/2014/main" id="{86A801F2-4F0A-FF96-CCEF-CD06BCF2F091}"/>
              </a:ext>
            </a:extLst>
          </p:cNvPr>
          <p:cNvSpPr txBox="1"/>
          <p:nvPr/>
        </p:nvSpPr>
        <p:spPr>
          <a:xfrm>
            <a:off x="5150254" y="5584761"/>
            <a:ext cx="1891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equality graph</a:t>
            </a:r>
            <a:endParaRPr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5B2481A3-3BE2-7EFB-13F7-C37F8EF3BE47}"/>
              </a:ext>
            </a:extLst>
          </p:cNvPr>
          <p:cNvPicPr preferRelativeResize="0"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1475132" y="3458036"/>
            <a:ext cx="1565999" cy="263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177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EEFE2-0DFA-1401-FBC1-35996403ED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3A38A4C-087B-347D-3E66-EC6662A2AE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 Medium" pitchFamily="2" charset="0"/>
                <a:cs typeface="Arial" panose="020B0604020202020204" pitchFamily="34" charset="0"/>
              </a:rPr>
              <a:t>Repeat 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until perfect matching: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Search for an augmenting path in equality graph (primal phase)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Adjust labels to create more tight edges (dual phase)</a:t>
            </a:r>
          </a:p>
          <a:p>
            <a:pPr marL="0" indent="0">
              <a:buNone/>
            </a:pPr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AC3F1487-93D0-5436-0FE7-AE6680DF6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Hungarian Algorithm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3A1AA60-1AE0-7B8C-EB90-AC0CD5025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23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594331B0-21CC-C499-B26B-D6E12371D018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202000" y="3409200"/>
            <a:ext cx="1558800" cy="26388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表格 9">
                <a:extLst>
                  <a:ext uri="{FF2B5EF4-FFF2-40B4-BE49-F238E27FC236}">
                    <a16:creationId xmlns:a16="http://schemas.microsoft.com/office/drawing/2014/main" id="{617C3291-CDDB-9FA2-71CB-341A62D2460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77218056"/>
                  </p:ext>
                </p:extLst>
              </p:nvPr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altLang="zh-CN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表格 9">
                <a:extLst>
                  <a:ext uri="{FF2B5EF4-FFF2-40B4-BE49-F238E27FC236}">
                    <a16:creationId xmlns:a16="http://schemas.microsoft.com/office/drawing/2014/main" id="{617C3291-CDDB-9FA2-71CB-341A62D2460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77218056"/>
                  </p:ext>
                </p:extLst>
              </p:nvPr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4167" r="-106977" b="-60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4167" r="-4545" b="-60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108696" r="-106977" b="-5347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108696" r="-4545" b="-5347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200000" r="-106977" b="-4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200000" r="-4545" b="-41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13043" r="-106977" b="-3304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13043" r="-4545" b="-3304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95833" r="-106977" b="-2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95833" r="-4545" b="-2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17391" r="-106977" b="-1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17391" r="-4545" b="-1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91667" r="-106977" b="-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91667" r="-4545" b="-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1" name="文本框 10">
            <a:extLst>
              <a:ext uri="{FF2B5EF4-FFF2-40B4-BE49-F238E27FC236}">
                <a16:creationId xmlns:a16="http://schemas.microsoft.com/office/drawing/2014/main" id="{4E325961-DA6C-985D-94DF-1540EA7D8D2D}"/>
              </a:ext>
            </a:extLst>
          </p:cNvPr>
          <p:cNvSpPr txBox="1"/>
          <p:nvPr/>
        </p:nvSpPr>
        <p:spPr>
          <a:xfrm>
            <a:off x="5150254" y="5584761"/>
            <a:ext cx="1891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equality graph</a:t>
            </a:r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23D8C734-F038-58B8-C4C2-4B83B74CE1F5}"/>
              </a:ext>
            </a:extLst>
          </p:cNvPr>
          <p:cNvPicPr preferRelativeResize="0"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1475132" y="3458036"/>
            <a:ext cx="1565999" cy="263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900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5B41B-02B7-4002-26D1-CB40E0A034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BE1F11E9-C0EE-F2AB-E95D-D689524868F9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475132" y="3458036"/>
            <a:ext cx="1565999" cy="2635200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99FB09F-C5C5-3AA9-9F11-B74E5F5C7A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 Medium" pitchFamily="2" charset="0"/>
                <a:cs typeface="Arial" panose="020B0604020202020204" pitchFamily="34" charset="0"/>
              </a:rPr>
              <a:t>Repeat 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until perfect matching: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Search for an augmenting path in equality graph (primal phase)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Adjust labels to create more tight edges (dual phase)</a:t>
            </a:r>
          </a:p>
          <a:p>
            <a:pPr marL="0" indent="0">
              <a:buNone/>
            </a:pPr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AF0D45B3-F5C7-0194-322E-E51FF45E2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Hungarian Algorithm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BA838D5-2610-6EEC-12C8-057563972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24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表格 9">
                <a:extLst>
                  <a:ext uri="{FF2B5EF4-FFF2-40B4-BE49-F238E27FC236}">
                    <a16:creationId xmlns:a16="http://schemas.microsoft.com/office/drawing/2014/main" id="{0A6817DB-13A0-B66A-B191-845C3C5EC22C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altLang="zh-CN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表格 9">
                <a:extLst>
                  <a:ext uri="{FF2B5EF4-FFF2-40B4-BE49-F238E27FC236}">
                    <a16:creationId xmlns:a16="http://schemas.microsoft.com/office/drawing/2014/main" id="{0A6817DB-13A0-B66A-B191-845C3C5EC22C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4167" r="-106977" b="-60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4167" r="-4545" b="-60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108696" r="-106977" b="-5347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108696" r="-4545" b="-5347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200000" r="-106977" b="-4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200000" r="-4545" b="-41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13043" r="-106977" b="-3304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13043" r="-4545" b="-3304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95833" r="-106977" b="-2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95833" r="-4545" b="-2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17391" r="-106977" b="-1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17391" r="-4545" b="-1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91667" r="-106977" b="-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91667" r="-4545" b="-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1" name="文本框 10">
            <a:extLst>
              <a:ext uri="{FF2B5EF4-FFF2-40B4-BE49-F238E27FC236}">
                <a16:creationId xmlns:a16="http://schemas.microsoft.com/office/drawing/2014/main" id="{B807B325-CBC6-86E5-F7B8-63A34D8676F9}"/>
              </a:ext>
            </a:extLst>
          </p:cNvPr>
          <p:cNvSpPr txBox="1"/>
          <p:nvPr/>
        </p:nvSpPr>
        <p:spPr>
          <a:xfrm>
            <a:off x="5150254" y="5584761"/>
            <a:ext cx="1891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equality graph</a:t>
            </a:r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7CEC7CBA-7D3B-5ED4-F435-818B685DB1D5}"/>
              </a:ext>
            </a:extLst>
          </p:cNvPr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5205601" y="3406352"/>
            <a:ext cx="1551599" cy="266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24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C2A390-41B3-ACA7-94D3-996FADA290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57B44596-600E-AAA4-7F25-95B8E732E6BA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472401" y="3459600"/>
            <a:ext cx="1565999" cy="273240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BDE7E479-B317-0EED-6D98-845D528E0F97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202000" y="3416400"/>
            <a:ext cx="1558800" cy="2628000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A0EFAB4-CCAD-122F-5B4B-8F9B19B21C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 Medium" pitchFamily="2" charset="0"/>
                <a:cs typeface="Arial" panose="020B0604020202020204" pitchFamily="34" charset="0"/>
              </a:rPr>
              <a:t>Repeat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until perfect matching: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Search for an augmenting path in equality graph (primal phase)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Adjust labels to create more tight edges (dual phase)</a:t>
            </a:r>
          </a:p>
          <a:p>
            <a:pPr marL="0" indent="0">
              <a:buNone/>
            </a:pPr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D84E60A4-A1AC-EAE1-BE22-9BD0B4776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Hungarian Algorithm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E316DFF-692C-34BE-4975-CCF4C4683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25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表格 9">
                <a:extLst>
                  <a:ext uri="{FF2B5EF4-FFF2-40B4-BE49-F238E27FC236}">
                    <a16:creationId xmlns:a16="http://schemas.microsoft.com/office/drawing/2014/main" id="{5614FF07-4DD8-6AE8-004D-2E8F603D3A05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altLang="zh-CN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表格 9">
                <a:extLst>
                  <a:ext uri="{FF2B5EF4-FFF2-40B4-BE49-F238E27FC236}">
                    <a16:creationId xmlns:a16="http://schemas.microsoft.com/office/drawing/2014/main" id="{5614FF07-4DD8-6AE8-004D-2E8F603D3A05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4167" r="-106977" b="-60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4167" r="-4545" b="-60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108696" r="-106977" b="-5347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108696" r="-4545" b="-5347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200000" r="-106977" b="-4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200000" r="-4545" b="-41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13043" r="-106977" b="-3304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13043" r="-4545" b="-3304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95833" r="-106977" b="-2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95833" r="-4545" b="-2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17391" r="-106977" b="-1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17391" r="-4545" b="-1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91667" r="-106977" b="-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91667" r="-4545" b="-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1" name="文本框 10">
            <a:extLst>
              <a:ext uri="{FF2B5EF4-FFF2-40B4-BE49-F238E27FC236}">
                <a16:creationId xmlns:a16="http://schemas.microsoft.com/office/drawing/2014/main" id="{72F1C671-8F32-B0B7-358D-B0B2B093679A}"/>
              </a:ext>
            </a:extLst>
          </p:cNvPr>
          <p:cNvSpPr txBox="1"/>
          <p:nvPr/>
        </p:nvSpPr>
        <p:spPr>
          <a:xfrm>
            <a:off x="5150254" y="5584761"/>
            <a:ext cx="1891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equality graph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792955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237AF9-D274-B467-F78F-F305C6DDA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BAC77229-FB42-8049-34C2-ED2A10E6EA31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209200" y="3420063"/>
            <a:ext cx="1587600" cy="264960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8067F27-6380-A17E-9ECD-17B4188CA583}"/>
              </a:ext>
            </a:extLst>
          </p:cNvPr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472401" y="3459600"/>
            <a:ext cx="1565999" cy="2732400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6CEB9AB-117B-D6C3-1C32-D21274869E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 Medium" pitchFamily="2" charset="0"/>
                <a:cs typeface="Arial" panose="020B0604020202020204" pitchFamily="34" charset="0"/>
              </a:rPr>
              <a:t>Repeat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until perfect matching: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Search for an augmenting path in equality graph (primal phase)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Adjust labels to create more tight edges (dual phase)</a:t>
            </a:r>
          </a:p>
          <a:p>
            <a:pPr marL="0" indent="0">
              <a:buNone/>
            </a:pPr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839973BE-8169-6A7D-D981-B161762F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Hungarian Algorithm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356792C-F00C-9BAC-4B88-CFAE6E924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26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表格 9">
                <a:extLst>
                  <a:ext uri="{FF2B5EF4-FFF2-40B4-BE49-F238E27FC236}">
                    <a16:creationId xmlns:a16="http://schemas.microsoft.com/office/drawing/2014/main" id="{C069A135-05F0-EF74-7E0C-6A524E9A7DCB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altLang="zh-CN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表格 9">
                <a:extLst>
                  <a:ext uri="{FF2B5EF4-FFF2-40B4-BE49-F238E27FC236}">
                    <a16:creationId xmlns:a16="http://schemas.microsoft.com/office/drawing/2014/main" id="{C069A135-05F0-EF74-7E0C-6A524E9A7DCB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4167" r="-106977" b="-60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4167" r="-4545" b="-60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108696" r="-106977" b="-5347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108696" r="-4545" b="-5347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200000" r="-106977" b="-4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200000" r="-4545" b="-41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13043" r="-106977" b="-3304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13043" r="-4545" b="-3304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95833" r="-106977" b="-2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95833" r="-4545" b="-2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17391" r="-106977" b="-1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17391" r="-4545" b="-1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91667" r="-106977" b="-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91667" r="-4545" b="-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1" name="文本框 10">
            <a:extLst>
              <a:ext uri="{FF2B5EF4-FFF2-40B4-BE49-F238E27FC236}">
                <a16:creationId xmlns:a16="http://schemas.microsoft.com/office/drawing/2014/main" id="{2E55E782-5427-5074-898C-E37B3519A501}"/>
              </a:ext>
            </a:extLst>
          </p:cNvPr>
          <p:cNvSpPr txBox="1"/>
          <p:nvPr/>
        </p:nvSpPr>
        <p:spPr>
          <a:xfrm>
            <a:off x="5150254" y="5584761"/>
            <a:ext cx="1891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equality graph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419673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1E29D-CD73-846E-1EFD-775FD5B34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836A709A-C55D-427F-0754-F5C8C66331D0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476000" y="3463200"/>
            <a:ext cx="1558799" cy="27252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13960B8-5FC0-9337-18B0-2B69168C57C6}"/>
              </a:ext>
            </a:extLst>
          </p:cNvPr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202000" y="3416400"/>
            <a:ext cx="1558800" cy="2631600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70C5E41-9634-8D76-98EB-E98EED2336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 Medium" pitchFamily="2" charset="0"/>
                <a:cs typeface="Arial" panose="020B0604020202020204" pitchFamily="34" charset="0"/>
              </a:rPr>
              <a:t>Repeat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until perfect matching: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Search for an augmenting path in equality graph (primal phase)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Adjust labels to create more tight edges (dual phase)</a:t>
            </a:r>
          </a:p>
          <a:p>
            <a:pPr marL="0" indent="0">
              <a:buNone/>
            </a:pPr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FF71602F-C5AC-3825-7AFD-4AC9D08B3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Hungarian Algorithm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B9D6100-83E6-C549-F458-F31E0B79B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27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表格 9">
                <a:extLst>
                  <a:ext uri="{FF2B5EF4-FFF2-40B4-BE49-F238E27FC236}">
                    <a16:creationId xmlns:a16="http://schemas.microsoft.com/office/drawing/2014/main" id="{99B0C077-BC11-088B-0F83-9C4FA371DEBB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altLang="zh-CN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表格 9">
                <a:extLst>
                  <a:ext uri="{FF2B5EF4-FFF2-40B4-BE49-F238E27FC236}">
                    <a16:creationId xmlns:a16="http://schemas.microsoft.com/office/drawing/2014/main" id="{99B0C077-BC11-088B-0F83-9C4FA371DEBB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4167" r="-106977" b="-60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4167" r="-4545" b="-60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108696" r="-106977" b="-5347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108696" r="-4545" b="-5347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200000" r="-106977" b="-4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200000" r="-4545" b="-41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13043" r="-106977" b="-3304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13043" r="-4545" b="-3304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95833" r="-106977" b="-2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95833" r="-4545" b="-2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17391" r="-106977" b="-1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17391" r="-4545" b="-1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91667" r="-106977" b="-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91667" r="-4545" b="-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1" name="文本框 10">
            <a:extLst>
              <a:ext uri="{FF2B5EF4-FFF2-40B4-BE49-F238E27FC236}">
                <a16:creationId xmlns:a16="http://schemas.microsoft.com/office/drawing/2014/main" id="{4E571ABC-8F83-E6C5-039D-0E9B0D5DDCA6}"/>
              </a:ext>
            </a:extLst>
          </p:cNvPr>
          <p:cNvSpPr txBox="1"/>
          <p:nvPr/>
        </p:nvSpPr>
        <p:spPr>
          <a:xfrm>
            <a:off x="5150254" y="5584761"/>
            <a:ext cx="1891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equality graph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502839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8C36CC-2053-D9B8-CC9A-5C73501C9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>
            <a:extLst>
              <a:ext uri="{FF2B5EF4-FFF2-40B4-BE49-F238E27FC236}">
                <a16:creationId xmlns:a16="http://schemas.microsoft.com/office/drawing/2014/main" id="{F6D91102-3D76-40F6-99CB-3DEB02FDF7BF}"/>
              </a:ext>
            </a:extLst>
          </p:cNvPr>
          <p:cNvSpPr/>
          <p:nvPr/>
        </p:nvSpPr>
        <p:spPr>
          <a:xfrm>
            <a:off x="1842950" y="1791935"/>
            <a:ext cx="7643950" cy="414670"/>
          </a:xfrm>
          <a:prstGeom prst="roundRect">
            <a:avLst/>
          </a:prstGeom>
          <a:solidFill>
            <a:srgbClr val="FDE0DC"/>
          </a:solidFill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solidFill>
                <a:srgbClr val="FF3B30"/>
              </a:solidFill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3F36AE6F-6FE7-8726-B369-0B7F6EEBF761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476000" y="3463200"/>
            <a:ext cx="1558799" cy="27252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C4C38EC2-E7C1-06AB-A610-82C97D6D76D9}"/>
              </a:ext>
            </a:extLst>
          </p:cNvPr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202000" y="3416400"/>
            <a:ext cx="1558800" cy="2631600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A96B686-6933-AA8F-450C-3837A7ABB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 Medium" pitchFamily="2" charset="0"/>
                <a:cs typeface="Arial" panose="020B0604020202020204" pitchFamily="34" charset="0"/>
              </a:rPr>
              <a:t>Repeat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until perfect matching: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Search for an augmenting path in equality graph (primal phase)</a:t>
            </a:r>
          </a:p>
          <a:p>
            <a:pPr marL="0" indent="0">
              <a:spcAft>
                <a:spcPts val="1000"/>
              </a:spcAft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Adjust labels to create more tight edges (dual phase)</a:t>
            </a:r>
          </a:p>
          <a:p>
            <a:pPr>
              <a:buClr>
                <a:schemeClr val="bg1"/>
              </a:buClr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Build a tree from an unmatched node</a:t>
            </a:r>
            <a:r>
              <a:rPr kumimoji="1" lang="zh-CN" altLang="en-US" sz="200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by adding unmatched–matched edge pairs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2A26BF99-D34B-9ECE-FE80-BD8B78B64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Hungarian Algorithm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987EB90-D587-104D-FE24-8C31EEB57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28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表格 9">
                <a:extLst>
                  <a:ext uri="{FF2B5EF4-FFF2-40B4-BE49-F238E27FC236}">
                    <a16:creationId xmlns:a16="http://schemas.microsoft.com/office/drawing/2014/main" id="{1D2C1978-3EC8-2FAB-DB01-325154C1D232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altLang="zh-CN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表格 9">
                <a:extLst>
                  <a:ext uri="{FF2B5EF4-FFF2-40B4-BE49-F238E27FC236}">
                    <a16:creationId xmlns:a16="http://schemas.microsoft.com/office/drawing/2014/main" id="{1D2C1978-3EC8-2FAB-DB01-325154C1D232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4167" r="-106977" b="-60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4167" r="-4545" b="-60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108696" r="-106977" b="-5347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108696" r="-4545" b="-5347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200000" r="-106977" b="-4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200000" r="-4545" b="-41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13043" r="-106977" b="-3304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13043" r="-4545" b="-3304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95833" r="-106977" b="-2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95833" r="-4545" b="-2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17391" r="-106977" b="-1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17391" r="-4545" b="-1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91667" r="-106977" b="-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91667" r="-4545" b="-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1" name="文本框 10">
            <a:extLst>
              <a:ext uri="{FF2B5EF4-FFF2-40B4-BE49-F238E27FC236}">
                <a16:creationId xmlns:a16="http://schemas.microsoft.com/office/drawing/2014/main" id="{F8E5D009-E366-FDF2-E0AA-A0689AAACA20}"/>
              </a:ext>
            </a:extLst>
          </p:cNvPr>
          <p:cNvSpPr txBox="1"/>
          <p:nvPr/>
        </p:nvSpPr>
        <p:spPr>
          <a:xfrm>
            <a:off x="5150254" y="5584761"/>
            <a:ext cx="1891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equality graph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50827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8C263-1B5E-6EE3-C535-55F9F3ADC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31">
            <a:extLst>
              <a:ext uri="{FF2B5EF4-FFF2-40B4-BE49-F238E27FC236}">
                <a16:creationId xmlns:a16="http://schemas.microsoft.com/office/drawing/2014/main" id="{991226D0-007E-AB17-33B9-FE9692FA15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1585" y="2789868"/>
            <a:ext cx="8457587" cy="2609255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F287F9A-498A-F366-E248-4668C1D5A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Matching: a set of edges with no shared vertices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63CB305C-7530-92C7-0BE8-0B7F8F1C4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Bipartite Weighted Matching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9BFAA46-07D4-766F-4B60-670F2AEB5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F7F3D2E-AF4E-D603-8C07-EC38CE5ADDDC}"/>
              </a:ext>
            </a:extLst>
          </p:cNvPr>
          <p:cNvSpPr txBox="1"/>
          <p:nvPr/>
        </p:nvSpPr>
        <p:spPr>
          <a:xfrm>
            <a:off x="1288066" y="5007757"/>
            <a:ext cx="19965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A bipartite graph</a:t>
            </a:r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6BCB5234-D58A-121B-5154-949F2776ACCB}"/>
              </a:ext>
            </a:extLst>
          </p:cNvPr>
          <p:cNvSpPr txBox="1"/>
          <p:nvPr/>
        </p:nvSpPr>
        <p:spPr>
          <a:xfrm>
            <a:off x="3320388" y="5013856"/>
            <a:ext cx="22388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A matching</a:t>
            </a:r>
            <a:endParaRPr kumimoji="1" lang="en-US" altLang="zh-CN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E2865855-7537-5904-8655-B2AB8FF93655}"/>
              </a:ext>
            </a:extLst>
          </p:cNvPr>
          <p:cNvSpPr txBox="1"/>
          <p:nvPr/>
        </p:nvSpPr>
        <p:spPr>
          <a:xfrm>
            <a:off x="8128423" y="5007757"/>
            <a:ext cx="28488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Maximum weighted perfect matching</a:t>
            </a:r>
            <a:endParaRPr kumimoji="1" lang="en-US" altLang="zh-CN" sz="1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B8B765A0-2EEC-1000-0B66-215D89DE6FC0}"/>
              </a:ext>
            </a:extLst>
          </p:cNvPr>
          <p:cNvSpPr txBox="1"/>
          <p:nvPr/>
        </p:nvSpPr>
        <p:spPr>
          <a:xfrm>
            <a:off x="8903558" y="6153395"/>
            <a:ext cx="328844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dirty="0">
                <a:latin typeface="DM Sans 14pt" pitchFamily="2" charset="0"/>
              </a:rPr>
              <a:t>Red edges are edges in the matching</a:t>
            </a:r>
            <a:endParaRPr kumimoji="1" lang="en-US" altLang="zh-CN" sz="120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9B006824-559A-4BB0-BD9E-EFED5E7280CA}"/>
              </a:ext>
            </a:extLst>
          </p:cNvPr>
          <p:cNvSpPr txBox="1"/>
          <p:nvPr/>
        </p:nvSpPr>
        <p:spPr>
          <a:xfrm>
            <a:off x="5683089" y="5007757"/>
            <a:ext cx="22388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A perfect matching</a:t>
            </a:r>
            <a:endParaRPr kumimoji="1" lang="en-US" altLang="zh-CN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847DAEA4-D354-C544-1028-77F26AB61B1C}"/>
              </a:ext>
            </a:extLst>
          </p:cNvPr>
          <p:cNvSpPr/>
          <p:nvPr/>
        </p:nvSpPr>
        <p:spPr>
          <a:xfrm>
            <a:off x="5559216" y="2985571"/>
            <a:ext cx="5794584" cy="27762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907500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E804C4-9F69-86C7-39E2-4BEF1784A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>
            <a:extLst>
              <a:ext uri="{FF2B5EF4-FFF2-40B4-BE49-F238E27FC236}">
                <a16:creationId xmlns:a16="http://schemas.microsoft.com/office/drawing/2014/main" id="{E9E8BAD5-D330-DC96-4C60-475A4F1BB356}"/>
              </a:ext>
            </a:extLst>
          </p:cNvPr>
          <p:cNvSpPr/>
          <p:nvPr/>
        </p:nvSpPr>
        <p:spPr>
          <a:xfrm>
            <a:off x="1842950" y="1791935"/>
            <a:ext cx="7643950" cy="414670"/>
          </a:xfrm>
          <a:prstGeom prst="roundRect">
            <a:avLst/>
          </a:prstGeom>
          <a:solidFill>
            <a:srgbClr val="FDE0DC"/>
          </a:solidFill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solidFill>
                <a:srgbClr val="FF3B30"/>
              </a:solidFill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E905F9A-1A1E-3AB4-8038-3E9B197296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 Medium" pitchFamily="2" charset="0"/>
                <a:cs typeface="Arial" panose="020B0604020202020204" pitchFamily="34" charset="0"/>
              </a:rPr>
              <a:t>Repeat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until perfect matching: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Search for an augmenting path in equality graph (primal phase)</a:t>
            </a:r>
          </a:p>
          <a:p>
            <a:pPr marL="0" indent="0">
              <a:spcAft>
                <a:spcPts val="1000"/>
              </a:spcAft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Adjust labels to create more tight edges (dual phase)</a:t>
            </a:r>
          </a:p>
          <a:p>
            <a:pPr>
              <a:buClr>
                <a:schemeClr val="bg1"/>
              </a:buClr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Build a tree from an unmatched node</a:t>
            </a:r>
            <a:r>
              <a:rPr kumimoji="1" lang="zh-CN" altLang="en-US" sz="200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by adding unmatched–matched edge pairs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28FBE16D-97DA-1A66-431D-E87B718AA2C8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476000" y="3463200"/>
            <a:ext cx="1558799" cy="27252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CEEAB5B-3BBE-114E-E3E4-2E5AD4231F50}"/>
              </a:ext>
            </a:extLst>
          </p:cNvPr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202000" y="3416400"/>
            <a:ext cx="1558800" cy="263160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C24FB935-A6DA-0C14-F0FF-ACEF5956C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Hungarian Algorithm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64C85AA-8DEB-C3CE-DD30-501966AE0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29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表格 9">
                <a:extLst>
                  <a:ext uri="{FF2B5EF4-FFF2-40B4-BE49-F238E27FC236}">
                    <a16:creationId xmlns:a16="http://schemas.microsoft.com/office/drawing/2014/main" id="{563045D2-012A-9329-F61B-F99BD7F3F720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altLang="zh-CN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表格 9">
                <a:extLst>
                  <a:ext uri="{FF2B5EF4-FFF2-40B4-BE49-F238E27FC236}">
                    <a16:creationId xmlns:a16="http://schemas.microsoft.com/office/drawing/2014/main" id="{563045D2-012A-9329-F61B-F99BD7F3F720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4167" r="-106977" b="-60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4167" r="-4545" b="-60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108696" r="-106977" b="-5347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108696" r="-4545" b="-5347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200000" r="-106977" b="-4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200000" r="-4545" b="-41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13043" r="-106977" b="-3304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13043" r="-4545" b="-3304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95833" r="-106977" b="-2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95833" r="-4545" b="-2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17391" r="-106977" b="-1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17391" r="-4545" b="-1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91667" r="-106977" b="-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91667" r="-4545" b="-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1" name="文本框 10">
            <a:extLst>
              <a:ext uri="{FF2B5EF4-FFF2-40B4-BE49-F238E27FC236}">
                <a16:creationId xmlns:a16="http://schemas.microsoft.com/office/drawing/2014/main" id="{5F0F94C7-50F6-9BD1-8796-CE0B813FAE2A}"/>
              </a:ext>
            </a:extLst>
          </p:cNvPr>
          <p:cNvSpPr txBox="1"/>
          <p:nvPr/>
        </p:nvSpPr>
        <p:spPr>
          <a:xfrm>
            <a:off x="5150254" y="5584761"/>
            <a:ext cx="1891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equality graph</a:t>
            </a:r>
            <a:endParaRPr lang="zh-CN" altLang="en-US" dirty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5FEBD5C4-C50E-F1F8-3FF5-D45712EDFE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1172" y="3755446"/>
            <a:ext cx="4591455" cy="2225090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9E02E6D1-AF51-37F2-4DAF-49E4E6989E0B}"/>
              </a:ext>
            </a:extLst>
          </p:cNvPr>
          <p:cNvSpPr/>
          <p:nvPr/>
        </p:nvSpPr>
        <p:spPr>
          <a:xfrm>
            <a:off x="7282849" y="4648200"/>
            <a:ext cx="4375751" cy="936561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2C477158-61DB-E8AA-53B1-B14A10C7BBDD}"/>
              </a:ext>
            </a:extLst>
          </p:cNvPr>
          <p:cNvSpPr/>
          <p:nvPr/>
        </p:nvSpPr>
        <p:spPr>
          <a:xfrm>
            <a:off x="9446795" y="3941688"/>
            <a:ext cx="2163227" cy="936561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94A2A823-D4AC-9847-F5A6-4CAC15890DC2}"/>
              </a:ext>
            </a:extLst>
          </p:cNvPr>
          <p:cNvSpPr/>
          <p:nvPr/>
        </p:nvSpPr>
        <p:spPr>
          <a:xfrm>
            <a:off x="7991986" y="4055945"/>
            <a:ext cx="2246377" cy="936561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43031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8ECE7E-8EAF-63F2-A8E9-6EFACDF72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>
            <a:extLst>
              <a:ext uri="{FF2B5EF4-FFF2-40B4-BE49-F238E27FC236}">
                <a16:creationId xmlns:a16="http://schemas.microsoft.com/office/drawing/2014/main" id="{A32FFC78-A961-7D46-5249-CC629C572694}"/>
              </a:ext>
            </a:extLst>
          </p:cNvPr>
          <p:cNvSpPr/>
          <p:nvPr/>
        </p:nvSpPr>
        <p:spPr>
          <a:xfrm>
            <a:off x="1842950" y="2211035"/>
            <a:ext cx="7643950" cy="414670"/>
          </a:xfrm>
          <a:prstGeom prst="roundRect">
            <a:avLst/>
          </a:prstGeom>
          <a:solidFill>
            <a:srgbClr val="FDE0DC"/>
          </a:solidFill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solidFill>
                <a:srgbClr val="FF3B3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E2110A0C-516A-986A-2D73-A48E542513B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r>
                  <a:rPr kumimoji="1" lang="en-US" altLang="zh-CN" sz="2000" dirty="0">
                    <a:latin typeface="DM Sans 14pt Medium" pitchFamily="2" charset="0"/>
                    <a:cs typeface="Arial" panose="020B0604020202020204" pitchFamily="34" charset="0"/>
                  </a:rPr>
                  <a:t>Repeat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until perfect matching:</a:t>
                </a:r>
              </a:p>
              <a:p>
                <a:pPr marL="0" indent="0">
                  <a:buNone/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	Search for an augmenting path in equality graph (primal phase)</a:t>
                </a:r>
              </a:p>
              <a:p>
                <a:pPr marL="0" indent="0">
                  <a:spcAft>
                    <a:spcPts val="1000"/>
                  </a:spcAft>
                  <a:buNone/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	Adjust labels to create more tight edges (dual phase)</a:t>
                </a:r>
              </a:p>
              <a:p>
                <a:pPr>
                  <a:buClr>
                    <a:schemeClr val="bg1"/>
                  </a:buClr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Find the min cost </a:t>
                </a:r>
                <a:r>
                  <a:rPr kumimoji="1" lang="el-GR" altLang="zh-CN" sz="2000" dirty="0">
                    <a:latin typeface="DM Sans 14pt" pitchFamily="2" charset="0"/>
                    <a:cs typeface="Arial" panose="020B0604020202020204" pitchFamily="34" charset="0"/>
                  </a:rPr>
                  <a:t>Δ 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to create tight edges;</a:t>
                </a:r>
                <a:r>
                  <a:rPr kumimoji="1" lang="zh-CN" altLang="en-US" sz="2000" dirty="0">
                    <a:latin typeface="DM Sans 14pt" pitchFamily="2" charset="0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tree labels: </a:t>
                </a:r>
                <a14:m>
                  <m:oMath xmlns:m="http://schemas.openxmlformats.org/officeDocument/2006/math">
                    <m:r>
                      <a:rPr lang="en-US" altLang="zh-CN" sz="2000" b="0" i="1" kern="1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𝐿</m:t>
                    </m:r>
                    <m:r>
                      <a:rPr lang="en-US" altLang="zh-CN" sz="2000" i="1" kern="100">
                        <a:latin typeface="Cambria Math" panose="02040503050406030204" pitchFamily="18" charset="0"/>
                        <a:ea typeface="DengXian" panose="02010600030101010101" pitchFamily="2" charset="-122"/>
                        <a:cs typeface="Calibri" panose="020F0502020204030204" pitchFamily="34" charset="0"/>
                      </a:rPr>
                      <m:t>−</m:t>
                    </m:r>
                    <m:r>
                      <m:rPr>
                        <m:sty m:val="p"/>
                      </m:rPr>
                      <a:rPr lang="zh-CN" altLang="zh-CN" sz="2000" kern="100">
                        <a:latin typeface="Cambria Math" panose="02040503050406030204" pitchFamily="18" charset="0"/>
                        <a:ea typeface="DengXian" panose="02010600030101010101" pitchFamily="2" charset="-122"/>
                        <a:cs typeface="Calibri" panose="020F0502020204030204" pitchFamily="34" charset="0"/>
                      </a:rPr>
                      <m:t>Δ</m:t>
                    </m:r>
                  </m:oMath>
                </a14:m>
                <a:r>
                  <a:rPr lang="en-US" altLang="zh-CN" sz="2000" kern="100" dirty="0">
                    <a:latin typeface="DM Sans 14pt" pitchFamily="2" charset="0"/>
                    <a:ea typeface="DengXian" panose="02010600030101010101" pitchFamily="2" charset="-122"/>
                    <a:cs typeface="Times New Roman (正文 CS 字体)"/>
                  </a:rPr>
                  <a:t>,</a:t>
                </a:r>
                <a:r>
                  <a:rPr lang="en-US" altLang="zh-CN" sz="2000" kern="100" dirty="0">
                    <a:latin typeface="DM Sans 14pt" pitchFamily="2" charset="0"/>
                    <a:ea typeface="DengXian" panose="02010600030101010101" pitchFamily="2" charset="-122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1" kern="100" smtClean="0">
                        <a:latin typeface="Cambria Math" panose="02040503050406030204" pitchFamily="18" charset="0"/>
                        <a:ea typeface="DengXian" panose="02010600030101010101" pitchFamily="2" charset="-122"/>
                        <a:cs typeface="Calibri" panose="020F0502020204030204" pitchFamily="34" charset="0"/>
                      </a:rPr>
                      <m:t>𝑅</m:t>
                    </m:r>
                    <m:r>
                      <a:rPr lang="en-US" altLang="zh-CN" sz="2000" i="1" kern="100">
                        <a:latin typeface="Cambria Math" panose="02040503050406030204" pitchFamily="18" charset="0"/>
                        <a:ea typeface="DengXian" panose="02010600030101010101" pitchFamily="2" charset="-122"/>
                        <a:cs typeface="Calibri" panose="020F0502020204030204" pitchFamily="34" charset="0"/>
                      </a:rPr>
                      <m:t>+</m:t>
                    </m:r>
                    <m:r>
                      <m:rPr>
                        <m:sty m:val="p"/>
                      </m:rPr>
                      <a:rPr lang="zh-CN" altLang="zh-CN" sz="2000" kern="100">
                        <a:latin typeface="Cambria Math" panose="02040503050406030204" pitchFamily="18" charset="0"/>
                        <a:ea typeface="DengXian" panose="02010600030101010101" pitchFamily="2" charset="-122"/>
                        <a:cs typeface="Calibri" panose="020F0502020204030204" pitchFamily="34" charset="0"/>
                      </a:rPr>
                      <m:t>Δ</m:t>
                    </m:r>
                  </m:oMath>
                </a14:m>
                <a:endParaRPr lang="zh-CN" altLang="zh-CN" sz="2000" kern="100" dirty="0">
                  <a:latin typeface="Arial" panose="020B060402020202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>
                  <a:buClr>
                    <a:schemeClr val="bg1"/>
                  </a:buClr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>
                  <a:buClr>
                    <a:schemeClr val="bg1"/>
                  </a:buClr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E2110A0C-516A-986A-2D73-A48E542513B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  <a:blipFill>
                <a:blip r:embed="rId3"/>
                <a:stretch>
                  <a:fillRect l="-483" t="-12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图片 12">
            <a:extLst>
              <a:ext uri="{FF2B5EF4-FFF2-40B4-BE49-F238E27FC236}">
                <a16:creationId xmlns:a16="http://schemas.microsoft.com/office/drawing/2014/main" id="{71F2F96D-8448-BA4C-5D65-3116295B8A51}"/>
              </a:ext>
            </a:extLst>
          </p:cNvPr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476000" y="3463200"/>
            <a:ext cx="1558799" cy="27252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51DF9591-9487-7377-E116-C634D36CFD7E}"/>
              </a:ext>
            </a:extLst>
          </p:cNvPr>
          <p:cNvPicPr preferRelativeResize="0"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5202000" y="3416400"/>
            <a:ext cx="1558800" cy="263160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8B90B611-76BE-D3DA-F6B3-BD2680261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Hungarian Algorithm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5277DD4-820C-B41D-A24A-5A66DEF9E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30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表格 9">
                <a:extLst>
                  <a:ext uri="{FF2B5EF4-FFF2-40B4-BE49-F238E27FC236}">
                    <a16:creationId xmlns:a16="http://schemas.microsoft.com/office/drawing/2014/main" id="{B617B0CF-A776-20D6-B605-BD4431B74862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altLang="zh-CN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表格 9">
                <a:extLst>
                  <a:ext uri="{FF2B5EF4-FFF2-40B4-BE49-F238E27FC236}">
                    <a16:creationId xmlns:a16="http://schemas.microsoft.com/office/drawing/2014/main" id="{B617B0CF-A776-20D6-B605-BD4431B74862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4167" r="-106977" b="-60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4167" r="-4545" b="-60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108696" r="-106977" b="-5347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108696" r="-4545" b="-5347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200000" r="-106977" b="-4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200000" r="-4545" b="-41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313043" r="-106977" b="-3304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313043" r="-4545" b="-3304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395833" r="-106977" b="-2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395833" r="-4545" b="-2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517391" r="-106977" b="-1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517391" r="-4545" b="-1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591667" r="-106977" b="-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591667" r="-4545" b="-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1" name="文本框 10">
            <a:extLst>
              <a:ext uri="{FF2B5EF4-FFF2-40B4-BE49-F238E27FC236}">
                <a16:creationId xmlns:a16="http://schemas.microsoft.com/office/drawing/2014/main" id="{31455D2C-4A1A-5A1F-E2ED-B7541C22A2EE}"/>
              </a:ext>
            </a:extLst>
          </p:cNvPr>
          <p:cNvSpPr txBox="1"/>
          <p:nvPr/>
        </p:nvSpPr>
        <p:spPr>
          <a:xfrm>
            <a:off x="5150254" y="5584761"/>
            <a:ext cx="1891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equality graph</a:t>
            </a:r>
            <a:endParaRPr lang="zh-CN" altLang="en-US" dirty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BFF6A65F-806A-9E23-8499-DE9E0181412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91172" y="3755446"/>
            <a:ext cx="4591455" cy="222509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328ADB18-20D2-6D15-5D7E-A2E9B887975A}"/>
              </a:ext>
            </a:extLst>
          </p:cNvPr>
          <p:cNvSpPr/>
          <p:nvPr/>
        </p:nvSpPr>
        <p:spPr>
          <a:xfrm>
            <a:off x="7282849" y="4628104"/>
            <a:ext cx="4375751" cy="936561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619F11E4-75D4-CFCA-B906-D44B49C66DF2}"/>
              </a:ext>
            </a:extLst>
          </p:cNvPr>
          <p:cNvSpPr/>
          <p:nvPr/>
        </p:nvSpPr>
        <p:spPr>
          <a:xfrm>
            <a:off x="9385300" y="3941688"/>
            <a:ext cx="2224722" cy="936561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30644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0B8DD-5E77-123B-7CD1-DDDBD6B09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>
            <a:extLst>
              <a:ext uri="{FF2B5EF4-FFF2-40B4-BE49-F238E27FC236}">
                <a16:creationId xmlns:a16="http://schemas.microsoft.com/office/drawing/2014/main" id="{D865A132-1B84-FA2B-01E6-1582F317786F}"/>
              </a:ext>
            </a:extLst>
          </p:cNvPr>
          <p:cNvSpPr/>
          <p:nvPr/>
        </p:nvSpPr>
        <p:spPr>
          <a:xfrm>
            <a:off x="1842950" y="2211035"/>
            <a:ext cx="7643950" cy="414670"/>
          </a:xfrm>
          <a:prstGeom prst="roundRect">
            <a:avLst/>
          </a:prstGeom>
          <a:solidFill>
            <a:srgbClr val="FDE0DC"/>
          </a:solidFill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solidFill>
                <a:srgbClr val="FF3B3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DB213C0D-53DC-E920-7FEC-6B13C12C09B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r>
                  <a:rPr kumimoji="1" lang="en-US" altLang="zh-CN" sz="2000" dirty="0">
                    <a:latin typeface="DM Sans 14pt Medium" pitchFamily="2" charset="0"/>
                    <a:cs typeface="Arial" panose="020B0604020202020204" pitchFamily="34" charset="0"/>
                  </a:rPr>
                  <a:t>Repeat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until perfect matching:</a:t>
                </a:r>
              </a:p>
              <a:p>
                <a:pPr marL="0" indent="0">
                  <a:buNone/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	Search for an augmenting path in equality graph (primal phase)</a:t>
                </a:r>
              </a:p>
              <a:p>
                <a:pPr marL="0" indent="0">
                  <a:spcAft>
                    <a:spcPts val="1000"/>
                  </a:spcAft>
                  <a:buNone/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	Adjust labels to create more tight edges (dual phase)</a:t>
                </a:r>
              </a:p>
              <a:p>
                <a:pPr>
                  <a:buClr>
                    <a:schemeClr val="bg1"/>
                  </a:buClr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Find the min cost </a:t>
                </a:r>
                <a:r>
                  <a:rPr kumimoji="1" lang="el-GR" altLang="zh-CN" sz="2000" dirty="0">
                    <a:latin typeface="DM Sans 14pt" pitchFamily="2" charset="0"/>
                    <a:cs typeface="Arial" panose="020B0604020202020204" pitchFamily="34" charset="0"/>
                  </a:rPr>
                  <a:t>Δ 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to create tight edges;</a:t>
                </a:r>
                <a:r>
                  <a:rPr kumimoji="1" lang="zh-CN" altLang="en-US" sz="2000" dirty="0">
                    <a:latin typeface="DM Sans 14pt" pitchFamily="2" charset="0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tree labels: </a:t>
                </a:r>
                <a14:m>
                  <m:oMath xmlns:m="http://schemas.openxmlformats.org/officeDocument/2006/math">
                    <m:r>
                      <a:rPr lang="en-US" altLang="zh-CN" sz="2000" i="1" kern="10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𝐿</m:t>
                    </m:r>
                    <m:r>
                      <a:rPr lang="en-US" altLang="zh-CN" sz="2000" i="1" kern="100">
                        <a:latin typeface="Cambria Math" panose="02040503050406030204" pitchFamily="18" charset="0"/>
                        <a:ea typeface="DengXian" panose="02010600030101010101" pitchFamily="2" charset="-122"/>
                        <a:cs typeface="Calibri" panose="020F0502020204030204" pitchFamily="34" charset="0"/>
                      </a:rPr>
                      <m:t>−</m:t>
                    </m:r>
                    <m:r>
                      <m:rPr>
                        <m:sty m:val="p"/>
                      </m:rPr>
                      <a:rPr lang="zh-CN" altLang="zh-CN" sz="2000" kern="100">
                        <a:latin typeface="Cambria Math" panose="02040503050406030204" pitchFamily="18" charset="0"/>
                        <a:ea typeface="DengXian" panose="02010600030101010101" pitchFamily="2" charset="-122"/>
                        <a:cs typeface="Calibri" panose="020F0502020204030204" pitchFamily="34" charset="0"/>
                      </a:rPr>
                      <m:t>Δ</m:t>
                    </m:r>
                  </m:oMath>
                </a14:m>
                <a:r>
                  <a:rPr lang="en-US" altLang="zh-CN" sz="2000" kern="100" dirty="0">
                    <a:latin typeface="DM Sans 14pt" pitchFamily="2" charset="0"/>
                    <a:ea typeface="DengXian" panose="02010600030101010101" pitchFamily="2" charset="-122"/>
                    <a:cs typeface="Times New Roman (正文 CS 字体)"/>
                  </a:rPr>
                  <a:t>,</a:t>
                </a:r>
                <a:r>
                  <a:rPr lang="en-US" altLang="zh-CN" sz="2000" kern="100" dirty="0">
                    <a:latin typeface="DM Sans 14pt" pitchFamily="2" charset="0"/>
                    <a:ea typeface="DengXian" panose="02010600030101010101" pitchFamily="2" charset="-122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i="1" kern="100">
                        <a:latin typeface="Cambria Math" panose="02040503050406030204" pitchFamily="18" charset="0"/>
                        <a:ea typeface="DengXian" panose="02010600030101010101" pitchFamily="2" charset="-122"/>
                        <a:cs typeface="Calibri" panose="020F0502020204030204" pitchFamily="34" charset="0"/>
                      </a:rPr>
                      <m:t>𝑅</m:t>
                    </m:r>
                    <m:r>
                      <a:rPr lang="en-US" altLang="zh-CN" sz="2000" i="1" kern="100">
                        <a:latin typeface="Cambria Math" panose="02040503050406030204" pitchFamily="18" charset="0"/>
                        <a:ea typeface="DengXian" panose="02010600030101010101" pitchFamily="2" charset="-122"/>
                        <a:cs typeface="Calibri" panose="020F0502020204030204" pitchFamily="34" charset="0"/>
                      </a:rPr>
                      <m:t>+</m:t>
                    </m:r>
                    <m:r>
                      <m:rPr>
                        <m:sty m:val="p"/>
                      </m:rPr>
                      <a:rPr lang="zh-CN" altLang="zh-CN" sz="2000" kern="100">
                        <a:latin typeface="Cambria Math" panose="02040503050406030204" pitchFamily="18" charset="0"/>
                        <a:ea typeface="DengXian" panose="02010600030101010101" pitchFamily="2" charset="-122"/>
                        <a:cs typeface="Calibri" panose="020F0502020204030204" pitchFamily="34" charset="0"/>
                      </a:rPr>
                      <m:t>Δ</m:t>
                    </m:r>
                  </m:oMath>
                </a14:m>
                <a:endParaRPr lang="zh-CN" altLang="zh-CN" sz="2000" kern="100" dirty="0">
                  <a:latin typeface="Arial" panose="020B060402020202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>
                  <a:buClr>
                    <a:schemeClr val="bg1"/>
                  </a:buClr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>
                  <a:buClr>
                    <a:schemeClr val="bg1"/>
                  </a:buClr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DB213C0D-53DC-E920-7FEC-6B13C12C09B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  <a:blipFill>
                <a:blip r:embed="rId3"/>
                <a:stretch>
                  <a:fillRect l="-483" t="-12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图片 12">
            <a:extLst>
              <a:ext uri="{FF2B5EF4-FFF2-40B4-BE49-F238E27FC236}">
                <a16:creationId xmlns:a16="http://schemas.microsoft.com/office/drawing/2014/main" id="{7C8AD949-318E-8DCA-058B-8AB78EDA77AA}"/>
              </a:ext>
            </a:extLst>
          </p:cNvPr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476000" y="3463200"/>
            <a:ext cx="1558799" cy="27252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6D49C10-9FE3-5607-A5E8-BB5DA073C990}"/>
              </a:ext>
            </a:extLst>
          </p:cNvPr>
          <p:cNvPicPr preferRelativeResize="0"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5202000" y="3416400"/>
            <a:ext cx="1558800" cy="263160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B2E75E1E-9A53-2839-BBF1-FC107C5BC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Hungarian Algorithm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2C10095-F29E-E807-A240-28D237C0E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31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表格 9">
                <a:extLst>
                  <a:ext uri="{FF2B5EF4-FFF2-40B4-BE49-F238E27FC236}">
                    <a16:creationId xmlns:a16="http://schemas.microsoft.com/office/drawing/2014/main" id="{38579EDC-FADC-4723-72EE-AF93025FC63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94870631"/>
                  </p:ext>
                </p:extLst>
              </p:nvPr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altLang="zh-CN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altLang="zh-CN" sz="1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oMath>
                          </a14:m>
                          <a:r>
                            <a:rPr lang="en-US" altLang="zh-CN" sz="1400" b="0" i="0" dirty="0">
                              <a:latin typeface="DM Sans 14pt" pitchFamily="2" charset="0"/>
                            </a:rPr>
                            <a:t>-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oMath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altLang="zh-CN" sz="14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oMath>
                          </a14:m>
                          <a:r>
                            <a:rPr lang="en-US" altLang="zh-CN" sz="1400" b="0" i="0" dirty="0">
                              <a:latin typeface="DM Sans 14pt" pitchFamily="2" charset="0"/>
                            </a:rPr>
                            <a:t>-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400" b="0" i="1" dirty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oMath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altLang="zh-CN" sz="1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oMath>
                          </a14:m>
                          <a:r>
                            <a:rPr lang="en-US" altLang="zh-CN" sz="1400" b="0" i="0" dirty="0">
                              <a:latin typeface="DM Sans 14pt" pitchFamily="2" charset="0"/>
                            </a:rPr>
                            <a:t>+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oMath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表格 9">
                <a:extLst>
                  <a:ext uri="{FF2B5EF4-FFF2-40B4-BE49-F238E27FC236}">
                    <a16:creationId xmlns:a16="http://schemas.microsoft.com/office/drawing/2014/main" id="{38579EDC-FADC-4723-72EE-AF93025FC63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94870631"/>
                  </p:ext>
                </p:extLst>
              </p:nvPr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4167" r="-106977" b="-60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4167" r="-4545" b="-60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108696" r="-106977" b="-5347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108696" r="-4545" b="-5347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200000" r="-106977" b="-4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200000" r="-4545" b="-41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313043" r="-106977" b="-3304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313043" r="-4545" b="-3304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395833" r="-106977" b="-2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395833" r="-4545" b="-2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517391" r="-106977" b="-1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517391" r="-4545" b="-1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591667" r="-106977" b="-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591667" r="-4545" b="-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1" name="文本框 10">
            <a:extLst>
              <a:ext uri="{FF2B5EF4-FFF2-40B4-BE49-F238E27FC236}">
                <a16:creationId xmlns:a16="http://schemas.microsoft.com/office/drawing/2014/main" id="{E62F2AFC-AC73-8D5F-CAD6-9E4F59005E94}"/>
              </a:ext>
            </a:extLst>
          </p:cNvPr>
          <p:cNvSpPr txBox="1"/>
          <p:nvPr/>
        </p:nvSpPr>
        <p:spPr>
          <a:xfrm>
            <a:off x="5150254" y="5584761"/>
            <a:ext cx="1891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equality graph</a:t>
            </a:r>
            <a:endParaRPr lang="zh-CN" altLang="en-US" dirty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88A63B72-DD6A-1528-A250-AFE87B4D94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91172" y="3755446"/>
            <a:ext cx="4591455" cy="222509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3319CCED-350C-0D03-2720-D1F44186672F}"/>
              </a:ext>
            </a:extLst>
          </p:cNvPr>
          <p:cNvSpPr/>
          <p:nvPr/>
        </p:nvSpPr>
        <p:spPr>
          <a:xfrm>
            <a:off x="7282849" y="4608008"/>
            <a:ext cx="4375751" cy="976753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89F68AB7-2A02-0F23-0E3F-46E6DD6038EC}"/>
              </a:ext>
            </a:extLst>
          </p:cNvPr>
          <p:cNvSpPr/>
          <p:nvPr/>
        </p:nvSpPr>
        <p:spPr>
          <a:xfrm>
            <a:off x="11137900" y="3981880"/>
            <a:ext cx="472122" cy="936561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129798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3EB6A2-BA3B-60B4-BBC0-6B678D1A6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BB7D938C-AE95-458E-5047-8053D5BD6F0F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201999" y="3416300"/>
            <a:ext cx="1558800" cy="2631600"/>
          </a:xfrm>
          <a:prstGeom prst="rect">
            <a:avLst/>
          </a:prstGeom>
        </p:spPr>
      </p:pic>
      <p:sp>
        <p:nvSpPr>
          <p:cNvPr id="5" name="圆角矩形 4">
            <a:extLst>
              <a:ext uri="{FF2B5EF4-FFF2-40B4-BE49-F238E27FC236}">
                <a16:creationId xmlns:a16="http://schemas.microsoft.com/office/drawing/2014/main" id="{A6B0314B-9763-BB63-FBCF-4B6EC059B652}"/>
              </a:ext>
            </a:extLst>
          </p:cNvPr>
          <p:cNvSpPr/>
          <p:nvPr/>
        </p:nvSpPr>
        <p:spPr>
          <a:xfrm>
            <a:off x="1842950" y="2211035"/>
            <a:ext cx="7643950" cy="414670"/>
          </a:xfrm>
          <a:prstGeom prst="roundRect">
            <a:avLst/>
          </a:prstGeom>
          <a:solidFill>
            <a:srgbClr val="FDE0DC"/>
          </a:solidFill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solidFill>
                <a:srgbClr val="FF3B3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85AE58C6-DA83-04CC-D017-6003358ABD9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r>
                  <a:rPr kumimoji="1" lang="en-US" altLang="zh-CN" sz="2000" dirty="0">
                    <a:latin typeface="DM Sans 14pt Medium" pitchFamily="2" charset="0"/>
                    <a:cs typeface="Arial" panose="020B0604020202020204" pitchFamily="34" charset="0"/>
                  </a:rPr>
                  <a:t>Repeat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until perfect matching:</a:t>
                </a:r>
              </a:p>
              <a:p>
                <a:pPr marL="0" indent="0">
                  <a:buNone/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	Search for an augmenting path in equality graph (primal phase)</a:t>
                </a:r>
              </a:p>
              <a:p>
                <a:pPr marL="0" indent="0">
                  <a:spcAft>
                    <a:spcPts val="1000"/>
                  </a:spcAft>
                  <a:buNone/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	Adjust labels to create more tight edges (dual phase)</a:t>
                </a:r>
              </a:p>
              <a:p>
                <a:pPr>
                  <a:buClr>
                    <a:schemeClr val="bg1"/>
                  </a:buClr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Find the min cost </a:t>
                </a:r>
                <a:r>
                  <a:rPr kumimoji="1" lang="el-GR" altLang="zh-CN" sz="2000" dirty="0">
                    <a:latin typeface="DM Sans 14pt" pitchFamily="2" charset="0"/>
                    <a:cs typeface="Arial" panose="020B0604020202020204" pitchFamily="34" charset="0"/>
                  </a:rPr>
                  <a:t>Δ 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to create tight edges;</a:t>
                </a:r>
                <a:r>
                  <a:rPr kumimoji="1" lang="zh-CN" altLang="en-US" sz="2000" dirty="0">
                    <a:latin typeface="DM Sans 14pt" pitchFamily="2" charset="0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tree labels: </a:t>
                </a:r>
                <a14:m>
                  <m:oMath xmlns:m="http://schemas.openxmlformats.org/officeDocument/2006/math">
                    <m:r>
                      <a:rPr lang="en-US" altLang="zh-CN" sz="2000" i="1" kern="10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𝐿</m:t>
                    </m:r>
                    <m:r>
                      <a:rPr lang="en-US" altLang="zh-CN" sz="2000" i="1" kern="100">
                        <a:latin typeface="Cambria Math" panose="02040503050406030204" pitchFamily="18" charset="0"/>
                        <a:ea typeface="DengXian" panose="02010600030101010101" pitchFamily="2" charset="-122"/>
                        <a:cs typeface="Calibri" panose="020F0502020204030204" pitchFamily="34" charset="0"/>
                      </a:rPr>
                      <m:t>−</m:t>
                    </m:r>
                    <m:r>
                      <m:rPr>
                        <m:sty m:val="p"/>
                      </m:rPr>
                      <a:rPr lang="zh-CN" altLang="zh-CN" sz="2000" kern="100">
                        <a:latin typeface="Cambria Math" panose="02040503050406030204" pitchFamily="18" charset="0"/>
                        <a:ea typeface="DengXian" panose="02010600030101010101" pitchFamily="2" charset="-122"/>
                        <a:cs typeface="Calibri" panose="020F0502020204030204" pitchFamily="34" charset="0"/>
                      </a:rPr>
                      <m:t>Δ</m:t>
                    </m:r>
                  </m:oMath>
                </a14:m>
                <a:r>
                  <a:rPr lang="en-US" altLang="zh-CN" sz="2000" kern="100" dirty="0">
                    <a:latin typeface="DM Sans 14pt" pitchFamily="2" charset="0"/>
                    <a:ea typeface="DengXian" panose="02010600030101010101" pitchFamily="2" charset="-122"/>
                    <a:cs typeface="Times New Roman (正文 CS 字体)"/>
                  </a:rPr>
                  <a:t>,</a:t>
                </a:r>
                <a:r>
                  <a:rPr lang="en-US" altLang="zh-CN" sz="2000" kern="100" dirty="0">
                    <a:latin typeface="DM Sans 14pt" pitchFamily="2" charset="0"/>
                    <a:ea typeface="DengXian" panose="02010600030101010101" pitchFamily="2" charset="-122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i="1" kern="100">
                        <a:latin typeface="Cambria Math" panose="02040503050406030204" pitchFamily="18" charset="0"/>
                        <a:ea typeface="DengXian" panose="02010600030101010101" pitchFamily="2" charset="-122"/>
                        <a:cs typeface="Calibri" panose="020F0502020204030204" pitchFamily="34" charset="0"/>
                      </a:rPr>
                      <m:t>𝑅</m:t>
                    </m:r>
                    <m:r>
                      <a:rPr lang="en-US" altLang="zh-CN" sz="2000" i="1" kern="100">
                        <a:latin typeface="Cambria Math" panose="02040503050406030204" pitchFamily="18" charset="0"/>
                        <a:ea typeface="DengXian" panose="02010600030101010101" pitchFamily="2" charset="-122"/>
                        <a:cs typeface="Calibri" panose="020F0502020204030204" pitchFamily="34" charset="0"/>
                      </a:rPr>
                      <m:t>+</m:t>
                    </m:r>
                    <m:r>
                      <m:rPr>
                        <m:sty m:val="p"/>
                      </m:rPr>
                      <a:rPr lang="zh-CN" altLang="zh-CN" sz="2000" kern="100">
                        <a:latin typeface="Cambria Math" panose="02040503050406030204" pitchFamily="18" charset="0"/>
                        <a:ea typeface="DengXian" panose="02010600030101010101" pitchFamily="2" charset="-122"/>
                        <a:cs typeface="Calibri" panose="020F0502020204030204" pitchFamily="34" charset="0"/>
                      </a:rPr>
                      <m:t>Δ</m:t>
                    </m:r>
                  </m:oMath>
                </a14:m>
                <a:endParaRPr lang="zh-CN" altLang="zh-CN" sz="2000" kern="100" dirty="0">
                  <a:latin typeface="Arial" panose="020B060402020202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>
                  <a:buClr>
                    <a:schemeClr val="bg1"/>
                  </a:buClr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>
                  <a:buClr>
                    <a:schemeClr val="bg1"/>
                  </a:buClr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85AE58C6-DA83-04CC-D017-6003358ABD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  <a:blipFill>
                <a:blip r:embed="rId4"/>
                <a:stretch>
                  <a:fillRect l="-483" t="-12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图片 12">
            <a:extLst>
              <a:ext uri="{FF2B5EF4-FFF2-40B4-BE49-F238E27FC236}">
                <a16:creationId xmlns:a16="http://schemas.microsoft.com/office/drawing/2014/main" id="{E2070CF6-41B2-E4B7-3945-DFAC4919AD5E}"/>
              </a:ext>
            </a:extLst>
          </p:cNvPr>
          <p:cNvPicPr preferRelativeResize="0"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1476000" y="3463200"/>
            <a:ext cx="1558799" cy="272520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D5B73932-29F9-8345-2A13-5EB4013F5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Hungarian Algorithm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2B9A87F-67AD-99FD-0204-1B12DFD6D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32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表格 9">
                <a:extLst>
                  <a:ext uri="{FF2B5EF4-FFF2-40B4-BE49-F238E27FC236}">
                    <a16:creationId xmlns:a16="http://schemas.microsoft.com/office/drawing/2014/main" id="{E31F61E7-5607-4412-B5CF-099E4235617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35573503"/>
                  </p:ext>
                </p:extLst>
              </p:nvPr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altLang="zh-CN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dirty="0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表格 9">
                <a:extLst>
                  <a:ext uri="{FF2B5EF4-FFF2-40B4-BE49-F238E27FC236}">
                    <a16:creationId xmlns:a16="http://schemas.microsoft.com/office/drawing/2014/main" id="{E31F61E7-5607-4412-B5CF-099E4235617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35573503"/>
                  </p:ext>
                </p:extLst>
              </p:nvPr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4167" r="-106977" b="-60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4167" r="-4545" b="-60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108696" r="-106977" b="-5347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108696" r="-4545" b="-5347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200000" r="-106977" b="-4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200000" r="-4545" b="-41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313043" r="-106977" b="-3304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313043" r="-4545" b="-3304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395833" r="-106977" b="-2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395833" r="-4545" b="-2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517391" r="-106977" b="-1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517391" r="-4545" b="-1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591667" r="-106977" b="-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591667" r="-4545" b="-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1" name="文本框 10">
            <a:extLst>
              <a:ext uri="{FF2B5EF4-FFF2-40B4-BE49-F238E27FC236}">
                <a16:creationId xmlns:a16="http://schemas.microsoft.com/office/drawing/2014/main" id="{7D32CBC0-6DEE-B5B9-8D03-A5DA73AEAC33}"/>
              </a:ext>
            </a:extLst>
          </p:cNvPr>
          <p:cNvSpPr txBox="1"/>
          <p:nvPr/>
        </p:nvSpPr>
        <p:spPr>
          <a:xfrm>
            <a:off x="5150254" y="5584761"/>
            <a:ext cx="1891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equality graph</a:t>
            </a:r>
            <a:endParaRPr lang="zh-CN" altLang="en-US" dirty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3745DADA-4D87-93E3-8733-3EA6F9F3E8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91172" y="3755446"/>
            <a:ext cx="4591455" cy="222509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EA3A8B23-9621-3D08-A583-747A3A5E4239}"/>
              </a:ext>
            </a:extLst>
          </p:cNvPr>
          <p:cNvSpPr/>
          <p:nvPr/>
        </p:nvSpPr>
        <p:spPr>
          <a:xfrm>
            <a:off x="7282849" y="4608008"/>
            <a:ext cx="4375751" cy="976753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18B26C5-8D97-E9BB-76FA-870288FCE992}"/>
              </a:ext>
            </a:extLst>
          </p:cNvPr>
          <p:cNvSpPr/>
          <p:nvPr/>
        </p:nvSpPr>
        <p:spPr>
          <a:xfrm>
            <a:off x="11137900" y="3981880"/>
            <a:ext cx="472122" cy="936561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204350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5360E0-FF04-9246-D1B0-9005FEE988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6">
            <a:extLst>
              <a:ext uri="{FF2B5EF4-FFF2-40B4-BE49-F238E27FC236}">
                <a16:creationId xmlns:a16="http://schemas.microsoft.com/office/drawing/2014/main" id="{E186D66C-4786-3030-B7A2-A66052C6AF05}"/>
              </a:ext>
            </a:extLst>
          </p:cNvPr>
          <p:cNvSpPr/>
          <p:nvPr/>
        </p:nvSpPr>
        <p:spPr>
          <a:xfrm>
            <a:off x="1842950" y="1791935"/>
            <a:ext cx="7643950" cy="414670"/>
          </a:xfrm>
          <a:prstGeom prst="roundRect">
            <a:avLst/>
          </a:prstGeom>
          <a:solidFill>
            <a:srgbClr val="FDE0DC"/>
          </a:solidFill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solidFill>
                <a:srgbClr val="FF3B30"/>
              </a:solidFill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C6232C7-4DD4-10BE-1C85-AFEA371CB8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 Medium" pitchFamily="2" charset="0"/>
                <a:cs typeface="Arial" panose="020B0604020202020204" pitchFamily="34" charset="0"/>
              </a:rPr>
              <a:t>Repeat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until perfect matching: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Search for an augmenting path in equality graph (primal phase)</a:t>
            </a:r>
          </a:p>
          <a:p>
            <a:pPr marL="0" indent="0">
              <a:spcAft>
                <a:spcPts val="1000"/>
              </a:spcAft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Adjust labels to create more tight edges (dual phase)</a:t>
            </a:r>
          </a:p>
          <a:p>
            <a:pPr>
              <a:buClr>
                <a:schemeClr val="bg1"/>
              </a:buClr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>
              <a:buClr>
                <a:schemeClr val="bg1"/>
              </a:buClr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FFEA6D66-1BCC-E8A8-5F1B-BD91E20B2896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476000" y="3463200"/>
            <a:ext cx="1558799" cy="272520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82639D64-D064-2F8D-E772-DF0C382E6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Hungarian Algorithm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81EA114-32D2-E755-DD25-DC2CA818C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33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表格 9">
                <a:extLst>
                  <a:ext uri="{FF2B5EF4-FFF2-40B4-BE49-F238E27FC236}">
                    <a16:creationId xmlns:a16="http://schemas.microsoft.com/office/drawing/2014/main" id="{B1EA591E-1025-692A-64F2-FEFDB2F64F93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altLang="zh-CN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dirty="0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表格 9">
                <a:extLst>
                  <a:ext uri="{FF2B5EF4-FFF2-40B4-BE49-F238E27FC236}">
                    <a16:creationId xmlns:a16="http://schemas.microsoft.com/office/drawing/2014/main" id="{B1EA591E-1025-692A-64F2-FEFDB2F64F93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326" t="-4167" r="-106977" b="-60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0000" t="-4167" r="-4545" b="-60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326" t="-108696" r="-106977" b="-5347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0000" t="-108696" r="-4545" b="-5347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326" t="-200000" r="-106977" b="-4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0000" t="-200000" r="-4545" b="-41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326" t="-313043" r="-106977" b="-3304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0000" t="-313043" r="-4545" b="-3304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326" t="-395833" r="-106977" b="-2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0000" t="-395833" r="-4545" b="-2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326" t="-517391" r="-106977" b="-1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0000" t="-517391" r="-4545" b="-1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326" t="-591667" r="-106977" b="-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0000" t="-591667" r="-4545" b="-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1" name="文本框 10">
            <a:extLst>
              <a:ext uri="{FF2B5EF4-FFF2-40B4-BE49-F238E27FC236}">
                <a16:creationId xmlns:a16="http://schemas.microsoft.com/office/drawing/2014/main" id="{2AFA9A7F-74F5-4CCA-165E-A36F67FAA7B7}"/>
              </a:ext>
            </a:extLst>
          </p:cNvPr>
          <p:cNvSpPr txBox="1"/>
          <p:nvPr/>
        </p:nvSpPr>
        <p:spPr>
          <a:xfrm>
            <a:off x="5150254" y="5584761"/>
            <a:ext cx="1891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equality graph</a:t>
            </a:r>
            <a:endParaRPr lang="zh-CN" altLang="en-US" dirty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90C2F51B-E2EB-22BC-A3AE-F4F6610FD9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1172" y="3755446"/>
            <a:ext cx="4591455" cy="222509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8C073218-7C34-8D16-7DDD-7AB6487DE6CB}"/>
              </a:ext>
            </a:extLst>
          </p:cNvPr>
          <p:cNvSpPr/>
          <p:nvPr/>
        </p:nvSpPr>
        <p:spPr>
          <a:xfrm>
            <a:off x="7282849" y="4648201"/>
            <a:ext cx="4375751" cy="93656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88DE652C-FE81-2928-1A17-5BDCC77CA9F6}"/>
              </a:ext>
            </a:extLst>
          </p:cNvPr>
          <p:cNvSpPr/>
          <p:nvPr/>
        </p:nvSpPr>
        <p:spPr>
          <a:xfrm>
            <a:off x="11137900" y="3981880"/>
            <a:ext cx="472122" cy="936561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5D047367-3F58-541D-1BFF-878C1A6C5AB5}"/>
              </a:ext>
            </a:extLst>
          </p:cNvPr>
          <p:cNvPicPr preferRelativeResize="0"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5201999" y="3416300"/>
            <a:ext cx="1558800" cy="263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1237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FC861F-B073-2C5D-8065-4D096A9B67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6">
            <a:extLst>
              <a:ext uri="{FF2B5EF4-FFF2-40B4-BE49-F238E27FC236}">
                <a16:creationId xmlns:a16="http://schemas.microsoft.com/office/drawing/2014/main" id="{D8E9FD1A-4755-AD8B-92A7-D42BCC09008C}"/>
              </a:ext>
            </a:extLst>
          </p:cNvPr>
          <p:cNvSpPr/>
          <p:nvPr/>
        </p:nvSpPr>
        <p:spPr>
          <a:xfrm>
            <a:off x="1842950" y="1791935"/>
            <a:ext cx="7643950" cy="414670"/>
          </a:xfrm>
          <a:prstGeom prst="roundRect">
            <a:avLst/>
          </a:prstGeom>
          <a:solidFill>
            <a:srgbClr val="FDE0DC"/>
          </a:solidFill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solidFill>
                <a:srgbClr val="FF3B30"/>
              </a:solidFill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18B52C7-5488-6D42-EE2E-06DF956273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 Medium" pitchFamily="2" charset="0"/>
                <a:cs typeface="Arial" panose="020B0604020202020204" pitchFamily="34" charset="0"/>
              </a:rPr>
              <a:t>Repeat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until perfect matching: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Search for an augmenting path in equality graph (primal phase)</a:t>
            </a:r>
          </a:p>
          <a:p>
            <a:pPr marL="0" indent="0">
              <a:spcAft>
                <a:spcPts val="1000"/>
              </a:spcAft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Adjust labels to create more tight edges (dual phase)</a:t>
            </a:r>
          </a:p>
          <a:p>
            <a:pPr>
              <a:buClr>
                <a:schemeClr val="bg1"/>
              </a:buClr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>
              <a:buClr>
                <a:schemeClr val="bg1"/>
              </a:buClr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525C84D1-02D1-F6E8-CDD7-FFAD7EC4FBDD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476000" y="3463200"/>
            <a:ext cx="1558799" cy="272520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C92B83FD-A051-F5DD-87AA-BDEE71259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Hungarian Algorithm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C00D60D-A083-C213-32C4-870615C9A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34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表格 9">
                <a:extLst>
                  <a:ext uri="{FF2B5EF4-FFF2-40B4-BE49-F238E27FC236}">
                    <a16:creationId xmlns:a16="http://schemas.microsoft.com/office/drawing/2014/main" id="{2EA0B134-06B7-56D9-410C-B759C71DD1B6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altLang="zh-CN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dirty="0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表格 9">
                <a:extLst>
                  <a:ext uri="{FF2B5EF4-FFF2-40B4-BE49-F238E27FC236}">
                    <a16:creationId xmlns:a16="http://schemas.microsoft.com/office/drawing/2014/main" id="{2EA0B134-06B7-56D9-410C-B759C71DD1B6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326" t="-4167" r="-106977" b="-60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0000" t="-4167" r="-4545" b="-60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326" t="-108696" r="-106977" b="-5347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0000" t="-108696" r="-4545" b="-5347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326" t="-200000" r="-106977" b="-4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0000" t="-200000" r="-4545" b="-41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326" t="-313043" r="-106977" b="-3304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0000" t="-313043" r="-4545" b="-3304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326" t="-395833" r="-106977" b="-2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0000" t="-395833" r="-4545" b="-2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326" t="-517391" r="-106977" b="-1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0000" t="-517391" r="-4545" b="-1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326" t="-591667" r="-106977" b="-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0000" t="-591667" r="-4545" b="-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1" name="文本框 10">
            <a:extLst>
              <a:ext uri="{FF2B5EF4-FFF2-40B4-BE49-F238E27FC236}">
                <a16:creationId xmlns:a16="http://schemas.microsoft.com/office/drawing/2014/main" id="{23A2D7B4-C5D6-BC58-FF07-3196A8A87B72}"/>
              </a:ext>
            </a:extLst>
          </p:cNvPr>
          <p:cNvSpPr txBox="1"/>
          <p:nvPr/>
        </p:nvSpPr>
        <p:spPr>
          <a:xfrm>
            <a:off x="5150254" y="5584761"/>
            <a:ext cx="1891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equality graph</a:t>
            </a:r>
            <a:endParaRPr lang="zh-CN" altLang="en-US" dirty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D19BE7E0-20A6-1BF4-9812-376E886BAA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1172" y="3755446"/>
            <a:ext cx="4591455" cy="222509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8977311C-A6BB-E479-78B8-8604BA2E58F6}"/>
              </a:ext>
            </a:extLst>
          </p:cNvPr>
          <p:cNvSpPr/>
          <p:nvPr/>
        </p:nvSpPr>
        <p:spPr>
          <a:xfrm>
            <a:off x="8397352" y="4638152"/>
            <a:ext cx="3251200" cy="936561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8B3857B1-9091-0758-19ED-ABB327D4ED7B}"/>
              </a:ext>
            </a:extLst>
          </p:cNvPr>
          <p:cNvPicPr preferRelativeResize="0"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5201999" y="3416300"/>
            <a:ext cx="1558800" cy="263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1047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65D7EE-B4C7-8113-6C38-1E230D408A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1354E4BD-867D-74EC-9009-6A491689BADA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201999" y="3416300"/>
            <a:ext cx="1558800" cy="2631600"/>
          </a:xfrm>
          <a:prstGeom prst="rect">
            <a:avLst/>
          </a:prstGeom>
        </p:spPr>
      </p:pic>
      <p:sp>
        <p:nvSpPr>
          <p:cNvPr id="5" name="圆角矩形 4">
            <a:extLst>
              <a:ext uri="{FF2B5EF4-FFF2-40B4-BE49-F238E27FC236}">
                <a16:creationId xmlns:a16="http://schemas.microsoft.com/office/drawing/2014/main" id="{86B116A4-7AEA-15A5-7695-231F86F05A69}"/>
              </a:ext>
            </a:extLst>
          </p:cNvPr>
          <p:cNvSpPr/>
          <p:nvPr/>
        </p:nvSpPr>
        <p:spPr>
          <a:xfrm>
            <a:off x="1842950" y="2211035"/>
            <a:ext cx="7643950" cy="414670"/>
          </a:xfrm>
          <a:prstGeom prst="roundRect">
            <a:avLst/>
          </a:prstGeom>
          <a:solidFill>
            <a:srgbClr val="FDE0DC"/>
          </a:solidFill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solidFill>
                <a:srgbClr val="FF3B30"/>
              </a:solidFill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674B273-27D8-E1B4-B78D-F612D9F63C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 Medium" pitchFamily="2" charset="0"/>
                <a:cs typeface="Arial" panose="020B0604020202020204" pitchFamily="34" charset="0"/>
              </a:rPr>
              <a:t>Repeat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until perfect matching: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Search for an augmenting path in equality graph (primal phase)</a:t>
            </a:r>
          </a:p>
          <a:p>
            <a:pPr marL="0" indent="0">
              <a:spcAft>
                <a:spcPts val="1000"/>
              </a:spcAft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Adjust labels to create more tight edges (dual phase)</a:t>
            </a:r>
          </a:p>
          <a:p>
            <a:pPr>
              <a:buClr>
                <a:schemeClr val="bg1"/>
              </a:buClr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>
              <a:buClr>
                <a:schemeClr val="bg1"/>
              </a:buClr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369C2797-3BAF-CB62-F4FC-21CB53AFF6C6}"/>
              </a:ext>
            </a:extLst>
          </p:cNvPr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476000" y="3463200"/>
            <a:ext cx="1558799" cy="272520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9C84C86E-3841-C516-F704-5E7DD4AC9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Hungarian Algorithm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62136FE-1541-58DC-8A3E-2EE925CF7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35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表格 9">
                <a:extLst>
                  <a:ext uri="{FF2B5EF4-FFF2-40B4-BE49-F238E27FC236}">
                    <a16:creationId xmlns:a16="http://schemas.microsoft.com/office/drawing/2014/main" id="{AD94ADBD-C2B4-A525-506D-A5D63F75266A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altLang="zh-CN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dirty="0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表格 9">
                <a:extLst>
                  <a:ext uri="{FF2B5EF4-FFF2-40B4-BE49-F238E27FC236}">
                    <a16:creationId xmlns:a16="http://schemas.microsoft.com/office/drawing/2014/main" id="{AD94ADBD-C2B4-A525-506D-A5D63F75266A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4167" r="-106977" b="-60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4167" r="-4545" b="-60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108696" r="-106977" b="-5347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108696" r="-4545" b="-5347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200000" r="-106977" b="-4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200000" r="-4545" b="-41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13043" r="-106977" b="-3304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13043" r="-4545" b="-3304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95833" r="-106977" b="-2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95833" r="-4545" b="-2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17391" r="-106977" b="-1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17391" r="-4545" b="-1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91667" r="-106977" b="-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91667" r="-4545" b="-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1" name="文本框 10">
            <a:extLst>
              <a:ext uri="{FF2B5EF4-FFF2-40B4-BE49-F238E27FC236}">
                <a16:creationId xmlns:a16="http://schemas.microsoft.com/office/drawing/2014/main" id="{8867AFD2-AD96-59EB-4368-4190006AFEB7}"/>
              </a:ext>
            </a:extLst>
          </p:cNvPr>
          <p:cNvSpPr txBox="1"/>
          <p:nvPr/>
        </p:nvSpPr>
        <p:spPr>
          <a:xfrm>
            <a:off x="5150254" y="5584761"/>
            <a:ext cx="1891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equality graph</a:t>
            </a:r>
            <a:endParaRPr lang="zh-CN" altLang="en-US" dirty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86CF0FDB-D69C-06C0-00C0-12CC6C8422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1172" y="3755446"/>
            <a:ext cx="4591455" cy="222509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5792BCE4-6C0B-E918-1233-59A08240A5A5}"/>
              </a:ext>
            </a:extLst>
          </p:cNvPr>
          <p:cNvSpPr/>
          <p:nvPr/>
        </p:nvSpPr>
        <p:spPr>
          <a:xfrm>
            <a:off x="8425404" y="4628104"/>
            <a:ext cx="3213100" cy="936561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365684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3B9780-276A-36E1-6271-BEB23C298F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1F111CBE-3A0C-D791-44ED-5973EDF71582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201999" y="3416300"/>
            <a:ext cx="1558800" cy="2631600"/>
          </a:xfrm>
          <a:prstGeom prst="rect">
            <a:avLst/>
          </a:prstGeom>
        </p:spPr>
      </p:pic>
      <p:sp>
        <p:nvSpPr>
          <p:cNvPr id="5" name="圆角矩形 4">
            <a:extLst>
              <a:ext uri="{FF2B5EF4-FFF2-40B4-BE49-F238E27FC236}">
                <a16:creationId xmlns:a16="http://schemas.microsoft.com/office/drawing/2014/main" id="{2A5FC4B8-2864-6E7A-43E0-3D283699C612}"/>
              </a:ext>
            </a:extLst>
          </p:cNvPr>
          <p:cNvSpPr/>
          <p:nvPr/>
        </p:nvSpPr>
        <p:spPr>
          <a:xfrm>
            <a:off x="1842950" y="2211035"/>
            <a:ext cx="7643950" cy="414670"/>
          </a:xfrm>
          <a:prstGeom prst="roundRect">
            <a:avLst/>
          </a:prstGeom>
          <a:solidFill>
            <a:srgbClr val="FDE0DC"/>
          </a:solidFill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solidFill>
                <a:srgbClr val="FF3B30"/>
              </a:solidFill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189063B-D928-E7B7-8DF4-E3B8D7C613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 Medium" pitchFamily="2" charset="0"/>
                <a:cs typeface="Arial" panose="020B0604020202020204" pitchFamily="34" charset="0"/>
              </a:rPr>
              <a:t>Repeat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until perfect matching: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Search for an augmenting path in equality graph (primal phase)</a:t>
            </a:r>
          </a:p>
          <a:p>
            <a:pPr marL="0" indent="0">
              <a:spcAft>
                <a:spcPts val="1000"/>
              </a:spcAft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Adjust labels to create more tight edges (dual phase)</a:t>
            </a:r>
          </a:p>
          <a:p>
            <a:pPr>
              <a:buClr>
                <a:schemeClr val="bg1"/>
              </a:buClr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>
              <a:buClr>
                <a:schemeClr val="bg1"/>
              </a:buClr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439DC74A-1171-A1A2-2021-49DCAC02B1EB}"/>
              </a:ext>
            </a:extLst>
          </p:cNvPr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476000" y="3463200"/>
            <a:ext cx="1558799" cy="272520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3D3FABBE-B6E3-0DBF-7F74-B36F6FAE9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Hungarian Algorithm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CFC57A0-FF0B-FB4F-9D57-23B4E59C9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36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表格 9">
                <a:extLst>
                  <a:ext uri="{FF2B5EF4-FFF2-40B4-BE49-F238E27FC236}">
                    <a16:creationId xmlns:a16="http://schemas.microsoft.com/office/drawing/2014/main" id="{74713526-0A7F-266B-10A8-3EF01B907C7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82123943"/>
                  </p:ext>
                </p:extLst>
              </p:nvPr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altLang="zh-CN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altLang="zh-CN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oMath>
                          </a14:m>
                          <a:r>
                            <a:rPr lang="en-US" altLang="zh-CN" sz="1400" b="0" i="0" dirty="0">
                              <a:latin typeface="DM Sans 14pt" pitchFamily="2" charset="0"/>
                            </a:rPr>
                            <a:t>-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oMath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altLang="zh-CN" sz="1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oMath>
                          </a14:m>
                          <a:r>
                            <a:rPr lang="en-US" altLang="zh-CN" sz="1400" b="0" i="0" dirty="0">
                              <a:latin typeface="DM Sans 14pt" pitchFamily="2" charset="0"/>
                            </a:rPr>
                            <a:t>-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oMath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altLang="zh-CN" sz="1400" b="0" i="1" dirty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oMath>
                          </a14:m>
                          <a:r>
                            <a:rPr lang="en-US" altLang="zh-CN" sz="1400" b="0" i="0" dirty="0">
                              <a:latin typeface="DM Sans 14pt" pitchFamily="2" charset="0"/>
                            </a:rPr>
                            <a:t>-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400" b="0" i="1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oMath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altLang="zh-CN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oMath>
                          </a14:m>
                          <a:r>
                            <a:rPr lang="en-US" altLang="zh-CN" sz="1400" b="0" i="0" dirty="0">
                              <a:latin typeface="DM Sans 14pt" pitchFamily="2" charset="0"/>
                            </a:rPr>
                            <a:t>+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oMath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altLang="zh-CN" sz="1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oMath>
                          </a14:m>
                          <a:r>
                            <a:rPr lang="en-US" altLang="zh-CN" sz="1400" b="0" i="0" dirty="0">
                              <a:latin typeface="DM Sans 14pt" pitchFamily="2" charset="0"/>
                            </a:rPr>
                            <a:t>+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oMath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表格 9">
                <a:extLst>
                  <a:ext uri="{FF2B5EF4-FFF2-40B4-BE49-F238E27FC236}">
                    <a16:creationId xmlns:a16="http://schemas.microsoft.com/office/drawing/2014/main" id="{74713526-0A7F-266B-10A8-3EF01B907C7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82123943"/>
                  </p:ext>
                </p:extLst>
              </p:nvPr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4167" r="-106977" b="-60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4167" r="-4545" b="-60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108696" r="-106977" b="-5347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108696" r="-4545" b="-5347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200000" r="-106977" b="-4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200000" r="-4545" b="-41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13043" r="-106977" b="-3304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13043" r="-4545" b="-3304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95833" r="-106977" b="-2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95833" r="-4545" b="-2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17391" r="-106977" b="-1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17391" r="-4545" b="-1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91667" r="-106977" b="-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91667" r="-4545" b="-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1" name="文本框 10">
            <a:extLst>
              <a:ext uri="{FF2B5EF4-FFF2-40B4-BE49-F238E27FC236}">
                <a16:creationId xmlns:a16="http://schemas.microsoft.com/office/drawing/2014/main" id="{7B89AE87-B8A3-D322-1E91-069BA3A8E3C9}"/>
              </a:ext>
            </a:extLst>
          </p:cNvPr>
          <p:cNvSpPr txBox="1"/>
          <p:nvPr/>
        </p:nvSpPr>
        <p:spPr>
          <a:xfrm>
            <a:off x="5150254" y="5584761"/>
            <a:ext cx="1891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equality graph</a:t>
            </a:r>
            <a:endParaRPr lang="zh-CN" altLang="en-US" dirty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5A05C631-7DE7-3C54-B44B-3E1A515968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1172" y="3755446"/>
            <a:ext cx="4591455" cy="222509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3B6DC1D0-372D-3D80-F0F0-51D294E2FCE1}"/>
              </a:ext>
            </a:extLst>
          </p:cNvPr>
          <p:cNvSpPr/>
          <p:nvPr/>
        </p:nvSpPr>
        <p:spPr>
          <a:xfrm>
            <a:off x="9956800" y="4648200"/>
            <a:ext cx="1701800" cy="936561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630154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97ECF-768B-ED90-5801-530728DA6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2C4B72E1-D307-6AAA-CF77-AE16AB740D3F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201999" y="3416300"/>
            <a:ext cx="1558800" cy="2631600"/>
          </a:xfrm>
          <a:prstGeom prst="rect">
            <a:avLst/>
          </a:prstGeom>
        </p:spPr>
      </p:pic>
      <p:sp>
        <p:nvSpPr>
          <p:cNvPr id="5" name="圆角矩形 4">
            <a:extLst>
              <a:ext uri="{FF2B5EF4-FFF2-40B4-BE49-F238E27FC236}">
                <a16:creationId xmlns:a16="http://schemas.microsoft.com/office/drawing/2014/main" id="{D03DC923-A00E-136E-7749-7E6C81D147EF}"/>
              </a:ext>
            </a:extLst>
          </p:cNvPr>
          <p:cNvSpPr/>
          <p:nvPr/>
        </p:nvSpPr>
        <p:spPr>
          <a:xfrm>
            <a:off x="1842950" y="2211035"/>
            <a:ext cx="7643950" cy="414670"/>
          </a:xfrm>
          <a:prstGeom prst="roundRect">
            <a:avLst/>
          </a:prstGeom>
          <a:solidFill>
            <a:srgbClr val="FDE0DC"/>
          </a:solidFill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solidFill>
                <a:srgbClr val="FF3B30"/>
              </a:solidFill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8CD7D7D-9407-6528-232C-820207B5E1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 Medium" pitchFamily="2" charset="0"/>
                <a:cs typeface="Arial" panose="020B0604020202020204" pitchFamily="34" charset="0"/>
              </a:rPr>
              <a:t>Repeat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until perfect matching: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Search for an augmenting path in equality graph (primal phase)</a:t>
            </a:r>
          </a:p>
          <a:p>
            <a:pPr marL="0" indent="0">
              <a:spcAft>
                <a:spcPts val="1000"/>
              </a:spcAft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Adjust labels to create more tight edges (dual phase)</a:t>
            </a:r>
          </a:p>
          <a:p>
            <a:pPr>
              <a:buClr>
                <a:schemeClr val="bg1"/>
              </a:buClr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>
              <a:buClr>
                <a:schemeClr val="bg1"/>
              </a:buClr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5AE37EE1-45C2-8334-C0D2-1C83B0078A50}"/>
              </a:ext>
            </a:extLst>
          </p:cNvPr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476000" y="3463200"/>
            <a:ext cx="1558799" cy="272520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F235EAC5-9B0E-1CEE-00EC-5375787F1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Hungarian Algorithm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E8F187F-11D1-1193-9CBF-F871EEB19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37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表格 9">
                <a:extLst>
                  <a:ext uri="{FF2B5EF4-FFF2-40B4-BE49-F238E27FC236}">
                    <a16:creationId xmlns:a16="http://schemas.microsoft.com/office/drawing/2014/main" id="{A5BF62BC-E9EE-8D04-D6E8-E4D7E3085DF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79376688"/>
                  </p:ext>
                </p:extLst>
              </p:nvPr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altLang="zh-CN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0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0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表格 9">
                <a:extLst>
                  <a:ext uri="{FF2B5EF4-FFF2-40B4-BE49-F238E27FC236}">
                    <a16:creationId xmlns:a16="http://schemas.microsoft.com/office/drawing/2014/main" id="{A5BF62BC-E9EE-8D04-D6E8-E4D7E3085DF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79376688"/>
                  </p:ext>
                </p:extLst>
              </p:nvPr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4167" r="-106977" b="-60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4167" r="-4545" b="-60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108696" r="-106977" b="-5347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108696" r="-4545" b="-5347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200000" r="-106977" b="-4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200000" r="-4545" b="-41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13043" r="-106977" b="-3304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13043" r="-4545" b="-3304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95833" r="-106977" b="-2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95833" r="-4545" b="-2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17391" r="-106977" b="-1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17391" r="-4545" b="-1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91667" r="-106977" b="-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91667" r="-4545" b="-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1" name="文本框 10">
            <a:extLst>
              <a:ext uri="{FF2B5EF4-FFF2-40B4-BE49-F238E27FC236}">
                <a16:creationId xmlns:a16="http://schemas.microsoft.com/office/drawing/2014/main" id="{77F8E674-901F-38BB-BB91-7F28259B4162}"/>
              </a:ext>
            </a:extLst>
          </p:cNvPr>
          <p:cNvSpPr txBox="1"/>
          <p:nvPr/>
        </p:nvSpPr>
        <p:spPr>
          <a:xfrm>
            <a:off x="5150254" y="5584761"/>
            <a:ext cx="1891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equality graph</a:t>
            </a:r>
            <a:endParaRPr lang="zh-CN" altLang="en-US" dirty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F90C551E-5546-28D1-765A-F0E9BD00D4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1172" y="3755446"/>
            <a:ext cx="4591455" cy="222509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FA57F512-F735-CE3B-9E29-C3FD35538E57}"/>
              </a:ext>
            </a:extLst>
          </p:cNvPr>
          <p:cNvSpPr/>
          <p:nvPr/>
        </p:nvSpPr>
        <p:spPr>
          <a:xfrm>
            <a:off x="9956800" y="4648200"/>
            <a:ext cx="1701800" cy="936561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254156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CE6FDE-4786-C1F2-8F24-805CDE325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C34643DA-DFFC-0BB0-3885-2195CD11E3B3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202000" y="3416300"/>
            <a:ext cx="1558800" cy="2628000"/>
          </a:xfrm>
          <a:prstGeom prst="rect">
            <a:avLst/>
          </a:prstGeom>
        </p:spPr>
      </p:pic>
      <p:sp>
        <p:nvSpPr>
          <p:cNvPr id="5" name="圆角矩形 4">
            <a:extLst>
              <a:ext uri="{FF2B5EF4-FFF2-40B4-BE49-F238E27FC236}">
                <a16:creationId xmlns:a16="http://schemas.microsoft.com/office/drawing/2014/main" id="{8B0D37D7-E6D4-4F9B-B9AB-644A268E3509}"/>
              </a:ext>
            </a:extLst>
          </p:cNvPr>
          <p:cNvSpPr/>
          <p:nvPr/>
        </p:nvSpPr>
        <p:spPr>
          <a:xfrm>
            <a:off x="1842950" y="2211035"/>
            <a:ext cx="7643950" cy="414670"/>
          </a:xfrm>
          <a:prstGeom prst="roundRect">
            <a:avLst/>
          </a:prstGeom>
          <a:solidFill>
            <a:srgbClr val="FDE0DC"/>
          </a:solidFill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solidFill>
                <a:srgbClr val="FF3B30"/>
              </a:solidFill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156CF17-0A87-8182-5F4F-889D86FBD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 Medium" pitchFamily="2" charset="0"/>
                <a:cs typeface="Arial" panose="020B0604020202020204" pitchFamily="34" charset="0"/>
              </a:rPr>
              <a:t>Repeat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until perfect matching: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Search for an augmenting path in equality graph (primal phase)</a:t>
            </a:r>
          </a:p>
          <a:p>
            <a:pPr marL="0" indent="0">
              <a:spcAft>
                <a:spcPts val="1000"/>
              </a:spcAft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Adjust labels to create more tight edges (dual phase)</a:t>
            </a:r>
          </a:p>
          <a:p>
            <a:pPr>
              <a:buClr>
                <a:schemeClr val="bg1"/>
              </a:buClr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>
              <a:buClr>
                <a:schemeClr val="bg1"/>
              </a:buClr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3C0BECEA-3ED0-56F9-5719-B5C3CCFC11E5}"/>
              </a:ext>
            </a:extLst>
          </p:cNvPr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476000" y="3463200"/>
            <a:ext cx="1558799" cy="272520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0AD74E41-FF1D-008D-93CA-3ED5AE52F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Hungarian Algorithm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84927B7-55C7-DBAE-4065-AC8538FD5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38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表格 9">
                <a:extLst>
                  <a:ext uri="{FF2B5EF4-FFF2-40B4-BE49-F238E27FC236}">
                    <a16:creationId xmlns:a16="http://schemas.microsoft.com/office/drawing/2014/main" id="{4BD28FFB-3F3D-D2EE-1553-20A877ED5A70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altLang="zh-CN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0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0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表格 9">
                <a:extLst>
                  <a:ext uri="{FF2B5EF4-FFF2-40B4-BE49-F238E27FC236}">
                    <a16:creationId xmlns:a16="http://schemas.microsoft.com/office/drawing/2014/main" id="{4BD28FFB-3F3D-D2EE-1553-20A877ED5A70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4167" r="-106977" b="-60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4167" r="-4545" b="-60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108696" r="-106977" b="-5347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108696" r="-4545" b="-5347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200000" r="-106977" b="-4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200000" r="-4545" b="-41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13043" r="-106977" b="-3304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13043" r="-4545" b="-3304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95833" r="-106977" b="-2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95833" r="-4545" b="-2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17391" r="-106977" b="-1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17391" r="-4545" b="-1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91667" r="-106977" b="-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91667" r="-4545" b="-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1" name="文本框 10">
            <a:extLst>
              <a:ext uri="{FF2B5EF4-FFF2-40B4-BE49-F238E27FC236}">
                <a16:creationId xmlns:a16="http://schemas.microsoft.com/office/drawing/2014/main" id="{F291558C-092F-12F1-0D04-ADDBBB793BC9}"/>
              </a:ext>
            </a:extLst>
          </p:cNvPr>
          <p:cNvSpPr txBox="1"/>
          <p:nvPr/>
        </p:nvSpPr>
        <p:spPr>
          <a:xfrm>
            <a:off x="5150254" y="5584761"/>
            <a:ext cx="1891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equality graph</a:t>
            </a:r>
            <a:endParaRPr lang="zh-CN" altLang="en-US" dirty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2723CA5D-31D2-A309-362C-B720DF6820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1172" y="3755446"/>
            <a:ext cx="4591455" cy="222509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8C2F8060-16F0-387F-9504-232A5F38CBBB}"/>
              </a:ext>
            </a:extLst>
          </p:cNvPr>
          <p:cNvSpPr/>
          <p:nvPr/>
        </p:nvSpPr>
        <p:spPr>
          <a:xfrm>
            <a:off x="9956800" y="4648200"/>
            <a:ext cx="1701800" cy="936561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89245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98E130-CB60-8D1B-814F-54AB4EBBD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31">
            <a:extLst>
              <a:ext uri="{FF2B5EF4-FFF2-40B4-BE49-F238E27FC236}">
                <a16:creationId xmlns:a16="http://schemas.microsoft.com/office/drawing/2014/main" id="{62DEE0A7-1F10-184F-070D-5A0413B6A7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1585" y="2789868"/>
            <a:ext cx="8457587" cy="2609255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4A1F2BD-DFD1-E0D0-EE19-CF669377C2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Perfect matching: a matching that covers all vertices</a:t>
            </a:r>
          </a:p>
          <a:p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BAC8EE1E-0BB4-B325-CBA8-F4788BEF3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Bipartite Weighted Matching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46F643C-8860-2EE7-353A-7E6690AC6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9B296C63-8D9D-DDF2-4BA3-BB8E78A96808}"/>
              </a:ext>
            </a:extLst>
          </p:cNvPr>
          <p:cNvSpPr txBox="1"/>
          <p:nvPr/>
        </p:nvSpPr>
        <p:spPr>
          <a:xfrm>
            <a:off x="1288066" y="5007757"/>
            <a:ext cx="19965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A bipartite graph</a:t>
            </a:r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DB48197-2683-5445-5E43-459EE268084B}"/>
              </a:ext>
            </a:extLst>
          </p:cNvPr>
          <p:cNvSpPr txBox="1"/>
          <p:nvPr/>
        </p:nvSpPr>
        <p:spPr>
          <a:xfrm>
            <a:off x="3320388" y="5013856"/>
            <a:ext cx="22388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A matching</a:t>
            </a:r>
            <a:endParaRPr kumimoji="1" lang="en-US" altLang="zh-CN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7DFC4076-AF3F-17F3-96E8-0140F90690B3}"/>
              </a:ext>
            </a:extLst>
          </p:cNvPr>
          <p:cNvSpPr txBox="1"/>
          <p:nvPr/>
        </p:nvSpPr>
        <p:spPr>
          <a:xfrm>
            <a:off x="8128423" y="5007757"/>
            <a:ext cx="28488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Maximum weighted perfect matching</a:t>
            </a:r>
            <a:endParaRPr kumimoji="1" lang="en-US" altLang="zh-CN" sz="1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89A3CA71-C5E9-F94A-79FD-2D91DC223BD5}"/>
              </a:ext>
            </a:extLst>
          </p:cNvPr>
          <p:cNvSpPr txBox="1"/>
          <p:nvPr/>
        </p:nvSpPr>
        <p:spPr>
          <a:xfrm>
            <a:off x="8903558" y="6153395"/>
            <a:ext cx="328844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dirty="0">
                <a:latin typeface="DM Sans 14pt" pitchFamily="2" charset="0"/>
              </a:rPr>
              <a:t>Red edges are edges in the matching</a:t>
            </a:r>
            <a:endParaRPr kumimoji="1" lang="en-US" altLang="zh-CN" sz="120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737F84D5-2772-8CE1-D5A1-8AF2CD7A809E}"/>
              </a:ext>
            </a:extLst>
          </p:cNvPr>
          <p:cNvSpPr txBox="1"/>
          <p:nvPr/>
        </p:nvSpPr>
        <p:spPr>
          <a:xfrm>
            <a:off x="5683089" y="5007757"/>
            <a:ext cx="22388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A perfect matching</a:t>
            </a:r>
            <a:endParaRPr kumimoji="1" lang="en-US" altLang="zh-CN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D9370776-3FCC-5EE5-F583-99CD4AE18C78}"/>
              </a:ext>
            </a:extLst>
          </p:cNvPr>
          <p:cNvSpPr/>
          <p:nvPr/>
        </p:nvSpPr>
        <p:spPr>
          <a:xfrm>
            <a:off x="8273666" y="2985571"/>
            <a:ext cx="3080133" cy="27762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0315728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068D8-9BC1-6948-4060-29E32D8107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6">
            <a:extLst>
              <a:ext uri="{FF2B5EF4-FFF2-40B4-BE49-F238E27FC236}">
                <a16:creationId xmlns:a16="http://schemas.microsoft.com/office/drawing/2014/main" id="{7F09C51F-6014-1BF5-69A9-8E1304877C31}"/>
              </a:ext>
            </a:extLst>
          </p:cNvPr>
          <p:cNvSpPr/>
          <p:nvPr/>
        </p:nvSpPr>
        <p:spPr>
          <a:xfrm>
            <a:off x="1842950" y="1791935"/>
            <a:ext cx="7643950" cy="414670"/>
          </a:xfrm>
          <a:prstGeom prst="roundRect">
            <a:avLst/>
          </a:prstGeom>
          <a:solidFill>
            <a:srgbClr val="FDE0DC"/>
          </a:solidFill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solidFill>
                <a:srgbClr val="FF3B30"/>
              </a:solidFill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CC73DA3D-0BCB-14C8-81FC-CAD057A02DD7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202000" y="3416300"/>
            <a:ext cx="1558800" cy="2628000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5F03644-B917-9D9C-65D6-2AC2910586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 Medium" pitchFamily="2" charset="0"/>
                <a:cs typeface="Arial" panose="020B0604020202020204" pitchFamily="34" charset="0"/>
              </a:rPr>
              <a:t>Repeat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until perfect matching: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Search for an augmenting path in equality graph (primal phase)</a:t>
            </a:r>
          </a:p>
          <a:p>
            <a:pPr marL="0" indent="0">
              <a:spcAft>
                <a:spcPts val="1000"/>
              </a:spcAft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Adjust labels to create more tight edges (dual phase)</a:t>
            </a:r>
          </a:p>
          <a:p>
            <a:pPr>
              <a:buClr>
                <a:schemeClr val="bg1"/>
              </a:buClr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>
              <a:buClr>
                <a:schemeClr val="bg1"/>
              </a:buClr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26D58100-539B-8869-68AF-19C566475761}"/>
              </a:ext>
            </a:extLst>
          </p:cNvPr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476000" y="3463200"/>
            <a:ext cx="1558799" cy="272520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677FB243-9CE2-5FB6-A460-3000EE043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Hungarian Algorithm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6107721-51AB-701F-D52E-6C30BDDAB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39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表格 9">
                <a:extLst>
                  <a:ext uri="{FF2B5EF4-FFF2-40B4-BE49-F238E27FC236}">
                    <a16:creationId xmlns:a16="http://schemas.microsoft.com/office/drawing/2014/main" id="{D66AFBD8-F191-6192-3563-C60B495409A9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altLang="zh-CN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0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0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表格 9">
                <a:extLst>
                  <a:ext uri="{FF2B5EF4-FFF2-40B4-BE49-F238E27FC236}">
                    <a16:creationId xmlns:a16="http://schemas.microsoft.com/office/drawing/2014/main" id="{D66AFBD8-F191-6192-3563-C60B495409A9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4167" r="-106977" b="-60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4167" r="-4545" b="-60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108696" r="-106977" b="-5347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108696" r="-4545" b="-5347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200000" r="-106977" b="-4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200000" r="-4545" b="-41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13043" r="-106977" b="-3304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13043" r="-4545" b="-3304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95833" r="-106977" b="-2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95833" r="-4545" b="-2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17391" r="-106977" b="-1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17391" r="-4545" b="-1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91667" r="-106977" b="-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91667" r="-4545" b="-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1" name="文本框 10">
            <a:extLst>
              <a:ext uri="{FF2B5EF4-FFF2-40B4-BE49-F238E27FC236}">
                <a16:creationId xmlns:a16="http://schemas.microsoft.com/office/drawing/2014/main" id="{9D19C855-F163-BA1A-186A-48B4F0D3890E}"/>
              </a:ext>
            </a:extLst>
          </p:cNvPr>
          <p:cNvSpPr txBox="1"/>
          <p:nvPr/>
        </p:nvSpPr>
        <p:spPr>
          <a:xfrm>
            <a:off x="5150254" y="5584761"/>
            <a:ext cx="1891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equality graph</a:t>
            </a:r>
            <a:endParaRPr lang="zh-CN" altLang="en-US" dirty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947903A2-FF2D-6DEF-A37B-A8084794E2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1172" y="3755446"/>
            <a:ext cx="4591455" cy="222509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8D7C6F45-DCF9-570B-8444-310643F883E5}"/>
              </a:ext>
            </a:extLst>
          </p:cNvPr>
          <p:cNvSpPr/>
          <p:nvPr/>
        </p:nvSpPr>
        <p:spPr>
          <a:xfrm>
            <a:off x="9956800" y="4648200"/>
            <a:ext cx="1701800" cy="936561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22494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03AFA-C82F-034C-0759-347A8D2F8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6">
            <a:extLst>
              <a:ext uri="{FF2B5EF4-FFF2-40B4-BE49-F238E27FC236}">
                <a16:creationId xmlns:a16="http://schemas.microsoft.com/office/drawing/2014/main" id="{B6AB1406-1A2B-6371-3D1F-338F79CADA19}"/>
              </a:ext>
            </a:extLst>
          </p:cNvPr>
          <p:cNvSpPr/>
          <p:nvPr/>
        </p:nvSpPr>
        <p:spPr>
          <a:xfrm>
            <a:off x="1842950" y="1791935"/>
            <a:ext cx="7643950" cy="414670"/>
          </a:xfrm>
          <a:prstGeom prst="roundRect">
            <a:avLst/>
          </a:prstGeom>
          <a:solidFill>
            <a:srgbClr val="FDE0DC"/>
          </a:solidFill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solidFill>
                <a:srgbClr val="FF3B30"/>
              </a:solidFill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AFDE67DF-EAD0-B3B4-4C4F-502D89343290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202000" y="3416300"/>
            <a:ext cx="1558800" cy="2628000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8D03C90-1907-C3C2-6368-F9E9A13E51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 Medium" pitchFamily="2" charset="0"/>
                <a:cs typeface="Arial" panose="020B0604020202020204" pitchFamily="34" charset="0"/>
              </a:rPr>
              <a:t>Repeat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until perfect matching: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Search for an augmenting path in equality graph (primal phase)</a:t>
            </a:r>
          </a:p>
          <a:p>
            <a:pPr marL="0" indent="0">
              <a:spcAft>
                <a:spcPts val="1000"/>
              </a:spcAft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Adjust labels to create more tight edges (dual phase)</a:t>
            </a:r>
          </a:p>
          <a:p>
            <a:pPr>
              <a:buClr>
                <a:schemeClr val="bg1"/>
              </a:buClr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>
              <a:buClr>
                <a:schemeClr val="bg1"/>
              </a:buClr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F3054ACA-14F3-635F-09BC-02731090EAEA}"/>
              </a:ext>
            </a:extLst>
          </p:cNvPr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476000" y="3463200"/>
            <a:ext cx="1558799" cy="272520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5634F3E8-C808-250C-DD06-041649ECF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Hungarian Algorithm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8147634-C5EE-5978-A30F-508AA52ED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40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表格 9">
                <a:extLst>
                  <a:ext uri="{FF2B5EF4-FFF2-40B4-BE49-F238E27FC236}">
                    <a16:creationId xmlns:a16="http://schemas.microsoft.com/office/drawing/2014/main" id="{B2A5CB9E-7AF8-3DEA-0643-EC06394DB9E8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altLang="zh-CN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0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0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表格 9">
                <a:extLst>
                  <a:ext uri="{FF2B5EF4-FFF2-40B4-BE49-F238E27FC236}">
                    <a16:creationId xmlns:a16="http://schemas.microsoft.com/office/drawing/2014/main" id="{B2A5CB9E-7AF8-3DEA-0643-EC06394DB9E8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4167" r="-106977" b="-60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4167" r="-4545" b="-60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108696" r="-106977" b="-5347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108696" r="-4545" b="-5347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200000" r="-106977" b="-4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200000" r="-4545" b="-41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13043" r="-106977" b="-3304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13043" r="-4545" b="-3304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95833" r="-106977" b="-2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95833" r="-4545" b="-2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17391" r="-106977" b="-1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17391" r="-4545" b="-1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91667" r="-106977" b="-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91667" r="-4545" b="-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1" name="文本框 10">
            <a:extLst>
              <a:ext uri="{FF2B5EF4-FFF2-40B4-BE49-F238E27FC236}">
                <a16:creationId xmlns:a16="http://schemas.microsoft.com/office/drawing/2014/main" id="{3231E0F0-BF74-2CA0-69F8-EB8F1FCCD4B0}"/>
              </a:ext>
            </a:extLst>
          </p:cNvPr>
          <p:cNvSpPr txBox="1"/>
          <p:nvPr/>
        </p:nvSpPr>
        <p:spPr>
          <a:xfrm>
            <a:off x="5150254" y="5584761"/>
            <a:ext cx="1891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equality graph</a:t>
            </a:r>
            <a:endParaRPr lang="zh-CN" altLang="en-US" dirty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D37D5540-1149-B82A-1DD0-E94DAFD3D7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1172" y="3755446"/>
            <a:ext cx="4591455" cy="222509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8CD45F3F-F4E0-5811-19C7-FDA18DF1F6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91171" y="3755446"/>
            <a:ext cx="4591456" cy="2225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53597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2E8B4-F877-EE5D-0C5B-D5B98FE5E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6">
            <a:extLst>
              <a:ext uri="{FF2B5EF4-FFF2-40B4-BE49-F238E27FC236}">
                <a16:creationId xmlns:a16="http://schemas.microsoft.com/office/drawing/2014/main" id="{8ACE3B1E-EF13-B2D0-9721-7FF03884FA24}"/>
              </a:ext>
            </a:extLst>
          </p:cNvPr>
          <p:cNvSpPr/>
          <p:nvPr/>
        </p:nvSpPr>
        <p:spPr>
          <a:xfrm>
            <a:off x="1842950" y="1791935"/>
            <a:ext cx="7643950" cy="414670"/>
          </a:xfrm>
          <a:prstGeom prst="roundRect">
            <a:avLst/>
          </a:prstGeom>
          <a:solidFill>
            <a:srgbClr val="FDE0DC"/>
          </a:solidFill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solidFill>
                <a:srgbClr val="FF3B30"/>
              </a:solidFill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96C88DC-B6A9-241E-B0C0-AE7074749F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 Medium" pitchFamily="2" charset="0"/>
                <a:cs typeface="Arial" panose="020B0604020202020204" pitchFamily="34" charset="0"/>
              </a:rPr>
              <a:t>Repeat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until perfect matching: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Search for an augmenting path in equality graph (primal phase)</a:t>
            </a:r>
          </a:p>
          <a:p>
            <a:pPr marL="0" indent="0">
              <a:spcAft>
                <a:spcPts val="1000"/>
              </a:spcAft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Adjust labels to create more tight edges (dual phase)</a:t>
            </a:r>
          </a:p>
          <a:p>
            <a:pPr>
              <a:buClr>
                <a:schemeClr val="bg1"/>
              </a:buClr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>
              <a:buClr>
                <a:schemeClr val="bg1"/>
              </a:buClr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C5859D90-E246-97CB-AC63-64E1FB5EC1E3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202001" y="3416400"/>
            <a:ext cx="1558799" cy="265912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8A5B90E-3FA5-87FA-5095-83C15A04508D}"/>
              </a:ext>
            </a:extLst>
          </p:cNvPr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476000" y="3463200"/>
            <a:ext cx="1558799" cy="272520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062CADCD-8501-14D2-A0E8-E90E208E9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Hungarian Algorithm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E9FCCD0-DA69-2FB1-34C4-E48338A9C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41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表格 9">
                <a:extLst>
                  <a:ext uri="{FF2B5EF4-FFF2-40B4-BE49-F238E27FC236}">
                    <a16:creationId xmlns:a16="http://schemas.microsoft.com/office/drawing/2014/main" id="{9C6C9BD2-1231-48A8-8074-FA36A6D5E298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altLang="zh-CN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0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0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表格 9">
                <a:extLst>
                  <a:ext uri="{FF2B5EF4-FFF2-40B4-BE49-F238E27FC236}">
                    <a16:creationId xmlns:a16="http://schemas.microsoft.com/office/drawing/2014/main" id="{9C6C9BD2-1231-48A8-8074-FA36A6D5E298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4167" r="-106977" b="-60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4167" r="-4545" b="-60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108696" r="-106977" b="-5347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108696" r="-4545" b="-5347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200000" r="-106977" b="-4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200000" r="-4545" b="-41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13043" r="-106977" b="-3304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13043" r="-4545" b="-3304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95833" r="-106977" b="-2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95833" r="-4545" b="-2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17391" r="-106977" b="-1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17391" r="-4545" b="-1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91667" r="-106977" b="-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91667" r="-4545" b="-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1" name="文本框 10">
            <a:extLst>
              <a:ext uri="{FF2B5EF4-FFF2-40B4-BE49-F238E27FC236}">
                <a16:creationId xmlns:a16="http://schemas.microsoft.com/office/drawing/2014/main" id="{A39981EB-35EC-39DE-B853-80A95C77A8DB}"/>
              </a:ext>
            </a:extLst>
          </p:cNvPr>
          <p:cNvSpPr txBox="1"/>
          <p:nvPr/>
        </p:nvSpPr>
        <p:spPr>
          <a:xfrm>
            <a:off x="5150254" y="5584761"/>
            <a:ext cx="1891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equality graph</a:t>
            </a:r>
            <a:endParaRPr lang="zh-CN" altLang="en-US" dirty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AD3E0A27-2573-A534-9BAA-B30A5BA29C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1172" y="3755446"/>
            <a:ext cx="4591455" cy="222509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B76FFBF-69C8-84F4-3CCC-C4BCE0A30C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91171" y="3755446"/>
            <a:ext cx="4591456" cy="2225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6480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33705-D831-58B5-F42A-DA16D9943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BE57412-4C60-D192-BE0D-D146ECD5BD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 Medium" pitchFamily="2" charset="0"/>
                <a:cs typeface="Arial" panose="020B0604020202020204" pitchFamily="34" charset="0"/>
              </a:rPr>
              <a:t>Repeat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until perfect matching: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Search for an augmenting path in equality graph (primal phase)</a:t>
            </a:r>
          </a:p>
          <a:p>
            <a:pPr marL="0" indent="0">
              <a:spcAft>
                <a:spcPts val="1000"/>
              </a:spcAft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Adjust labels to create more tight edges (dual phase)</a:t>
            </a:r>
          </a:p>
          <a:p>
            <a:pPr>
              <a:buClr>
                <a:schemeClr val="bg1"/>
              </a:buClr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primal </a:t>
            </a:r>
            <a:r>
              <a:rPr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DM Sans 14pt" pitchFamily="2" charset="0"/>
                <a:cs typeface="Arial" panose="020B0604020202020204" pitchFamily="34" charset="0"/>
              </a:rPr>
              <a:t>dual </a:t>
            </a:r>
            <a:r>
              <a:rPr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US" altLang="zh-CN" sz="2000" dirty="0">
                <a:latin typeface="DM Sans 14pt" pitchFamily="2" charset="0"/>
                <a:cs typeface="Arial" panose="020B0604020202020204" pitchFamily="34" charset="0"/>
              </a:rPr>
              <a:t> primal </a:t>
            </a:r>
            <a:r>
              <a:rPr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US" altLang="zh-CN" sz="2000" dirty="0">
                <a:latin typeface="DM Sans 14pt" pitchFamily="2" charset="0"/>
                <a:cs typeface="Arial" panose="020B0604020202020204" pitchFamily="34" charset="0"/>
              </a:rPr>
              <a:t> dual </a:t>
            </a:r>
            <a:r>
              <a:rPr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US" altLang="zh-CN" sz="2000" dirty="0">
                <a:latin typeface="DM Sans 14pt" pitchFamily="2" charset="0"/>
                <a:cs typeface="Arial" panose="020B0604020202020204" pitchFamily="34" charset="0"/>
              </a:rPr>
              <a:t> primal</a:t>
            </a: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>
              <a:buClr>
                <a:schemeClr val="bg1"/>
              </a:buClr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88314BCF-C02C-7C42-146A-172AE3A4B642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201998" y="3416400"/>
            <a:ext cx="1562400" cy="262800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646EDBA6-8D3A-C5F0-17E2-CAF7E3422BE6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471891" y="3459600"/>
            <a:ext cx="1563472" cy="272880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54C10899-19ED-24CD-2163-52FF83E35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Hungarian Algorithm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7F0A89A-8A0D-5B0C-19C1-39B27363E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42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表格 9">
                <a:extLst>
                  <a:ext uri="{FF2B5EF4-FFF2-40B4-BE49-F238E27FC236}">
                    <a16:creationId xmlns:a16="http://schemas.microsoft.com/office/drawing/2014/main" id="{113488F1-758A-5C74-17CD-13A2AA7A6215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altLang="zh-CN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0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0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表格 9">
                <a:extLst>
                  <a:ext uri="{FF2B5EF4-FFF2-40B4-BE49-F238E27FC236}">
                    <a16:creationId xmlns:a16="http://schemas.microsoft.com/office/drawing/2014/main" id="{113488F1-758A-5C74-17CD-13A2AA7A6215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4167" r="-106977" b="-60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4167" r="-4545" b="-60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108696" r="-106977" b="-5347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108696" r="-4545" b="-5347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200000" r="-106977" b="-4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200000" r="-4545" b="-41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13043" r="-106977" b="-3304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13043" r="-4545" b="-3304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95833" r="-106977" b="-2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95833" r="-4545" b="-2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17391" r="-106977" b="-1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17391" r="-4545" b="-1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91667" r="-106977" b="-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91667" r="-4545" b="-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1" name="文本框 10">
            <a:extLst>
              <a:ext uri="{FF2B5EF4-FFF2-40B4-BE49-F238E27FC236}">
                <a16:creationId xmlns:a16="http://schemas.microsoft.com/office/drawing/2014/main" id="{77B214AC-63D4-60F4-7897-A749773BBC43}"/>
              </a:ext>
            </a:extLst>
          </p:cNvPr>
          <p:cNvSpPr txBox="1"/>
          <p:nvPr/>
        </p:nvSpPr>
        <p:spPr>
          <a:xfrm>
            <a:off x="5150254" y="5584761"/>
            <a:ext cx="1891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equality graph</a:t>
            </a:r>
            <a:endParaRPr lang="zh-CN" altLang="en-US" dirty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3F1D6241-3803-B100-9DF8-DABBFD05C1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1172" y="3755446"/>
            <a:ext cx="4591455" cy="222509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2651BACF-2B7E-30CA-EDC1-EB09D49458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91171" y="3755446"/>
            <a:ext cx="4591456" cy="2225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428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C98401-0E7B-9D7F-F084-53E136C4E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E032734-CA30-5629-6678-F6ABFB7276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pPr marL="457200" indent="-457200">
              <a:spcAft>
                <a:spcPts val="1000"/>
              </a:spcAft>
              <a:buFont typeface="+mj-lt"/>
              <a:buAutoNum type="arabicPeriod"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Search tree growth is inherently sequential</a:t>
            </a:r>
          </a:p>
          <a:p>
            <a:pPr marL="457200" indent="-457200">
              <a:spcAft>
                <a:spcPts val="1000"/>
              </a:spcAft>
              <a:buFont typeface="+mj-lt"/>
              <a:buAutoNum type="arabicPeriod"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Frequent primal–dual switching creates hard synchronization barriers</a:t>
            </a:r>
          </a:p>
          <a:p>
            <a:pPr marL="457200" indent="-457200">
              <a:spcAft>
                <a:spcPts val="1000"/>
              </a:spcAft>
              <a:buFont typeface="+mj-lt"/>
              <a:buAutoNum type="arabicPeriod"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Only one augmenting path is returned per iteration</a:t>
            </a:r>
          </a:p>
          <a:p>
            <a:pPr marL="0" indent="0">
              <a:spcBef>
                <a:spcPts val="3000"/>
              </a:spcBef>
              <a:spcAft>
                <a:spcPts val="1000"/>
              </a:spcAft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Existing solutions parallelize only </a:t>
            </a:r>
            <a:r>
              <a:rPr kumimoji="1" lang="en-US" altLang="zh-CN" sz="2000" dirty="0">
                <a:latin typeface="DM Sans 14pt Medium" pitchFamily="2" charset="0"/>
                <a:cs typeface="Arial" panose="020B0604020202020204" pitchFamily="34" charset="0"/>
              </a:rPr>
              <a:t>within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each phase and become impractical at scale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5EFF1EFC-1A2A-8BB3-48DC-2C7E31060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Fundamental Challenges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1C310BA-1E44-D03F-1943-8E38E501C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43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E9E38ED4-44C3-71D1-C487-DACA6FE1C030}"/>
              </a:ext>
            </a:extLst>
          </p:cNvPr>
          <p:cNvSpPr txBox="1"/>
          <p:nvPr/>
        </p:nvSpPr>
        <p:spPr>
          <a:xfrm>
            <a:off x="2053545" y="3910385"/>
            <a:ext cx="9763246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---------------------------------------------</a:t>
            </a:r>
            <a:r>
              <a:rPr lang="en-US" altLang="zh-CN" dirty="0"/>
              <a:t>----------------------</a:t>
            </a:r>
            <a:r>
              <a:rPr lang="zh-CN" altLang="en-US" dirty="0"/>
              <a:t>----</a:t>
            </a:r>
            <a:r>
              <a:rPr lang="en-US" altLang="zh-CN" dirty="0"/>
              <a:t>-------------------------</a:t>
            </a:r>
            <a:endParaRPr lang="zh-CN" altLang="en-US" dirty="0"/>
          </a:p>
          <a:p>
            <a:r>
              <a:rPr lang="en-US" altLang="zh-CN" sz="1600" dirty="0">
                <a:latin typeface="DM Sans 14pt" pitchFamily="2" charset="0"/>
              </a:rPr>
              <a:t>		     Lopes’16	Kawtikwar’24	</a:t>
            </a:r>
            <a:r>
              <a:rPr lang="zh-CN" altLang="en-US" sz="1600" dirty="0">
                <a:latin typeface="DM Sans 14pt" pitchFamily="2" charset="0"/>
              </a:rPr>
              <a:t>X-</a:t>
            </a:r>
            <a:r>
              <a:rPr lang="en-US" altLang="zh-CN" sz="1600" dirty="0">
                <a:latin typeface="DM Sans 14pt" pitchFamily="2" charset="0"/>
              </a:rPr>
              <a:t>Wim</a:t>
            </a:r>
            <a:endParaRPr lang="zh-CN" altLang="en-US" sz="1600" dirty="0">
              <a:latin typeface="DM Sans 14pt" pitchFamily="2" charset="0"/>
            </a:endParaRPr>
          </a:p>
          <a:p>
            <a:r>
              <a:rPr lang="zh-CN" altLang="en-US" dirty="0"/>
              <a:t>----------------------------------</a:t>
            </a:r>
            <a:r>
              <a:rPr lang="en-US" altLang="zh-CN" dirty="0"/>
              <a:t>----------------------</a:t>
            </a:r>
            <a:r>
              <a:rPr lang="zh-CN" altLang="en-US" dirty="0"/>
              <a:t>---------------</a:t>
            </a:r>
            <a:r>
              <a:rPr lang="en-US" altLang="zh-CN" dirty="0"/>
              <a:t>-------------------------</a:t>
            </a:r>
            <a:endParaRPr lang="zh-CN" altLang="en-US" dirty="0"/>
          </a:p>
          <a:p>
            <a:r>
              <a:rPr lang="en-US" altLang="zh-CN" dirty="0">
                <a:latin typeface="DM Sans 14pt" pitchFamily="2" charset="0"/>
              </a:rPr>
              <a:t>Challenge 1	        </a:t>
            </a:r>
            <a:r>
              <a:rPr lang="zh-CN" altLang="en-US" dirty="0"/>
              <a:t>✗</a:t>
            </a:r>
            <a:r>
              <a:rPr lang="en-US" altLang="zh-CN" dirty="0"/>
              <a:t>		        </a:t>
            </a:r>
            <a:r>
              <a:rPr lang="zh-CN" altLang="en-US" dirty="0"/>
              <a:t>✗</a:t>
            </a:r>
            <a:r>
              <a:rPr lang="en-US" altLang="zh-CN" dirty="0"/>
              <a:t>		     </a:t>
            </a:r>
            <a:r>
              <a:rPr lang="zh-CN" altLang="en-US" dirty="0"/>
              <a:t>✓ </a:t>
            </a:r>
            <a:r>
              <a:rPr lang="en-US" altLang="zh-CN" dirty="0"/>
              <a:t>	</a:t>
            </a:r>
            <a:endParaRPr lang="zh-CN" altLang="en-US" dirty="0"/>
          </a:p>
          <a:p>
            <a:r>
              <a:rPr lang="en-US" altLang="zh-CN" dirty="0">
                <a:latin typeface="DM Sans 14pt" pitchFamily="2" charset="0"/>
              </a:rPr>
              <a:t>Challenge 2 	        </a:t>
            </a:r>
            <a:r>
              <a:rPr lang="zh-CN" altLang="en-US" dirty="0"/>
              <a:t>✗ </a:t>
            </a:r>
            <a:r>
              <a:rPr lang="en-US" altLang="zh-CN" dirty="0"/>
              <a:t>		        </a:t>
            </a:r>
            <a:r>
              <a:rPr lang="zh-CN" altLang="en-US" dirty="0"/>
              <a:t>✗ </a:t>
            </a:r>
            <a:r>
              <a:rPr lang="en-US" altLang="zh-CN" dirty="0"/>
              <a:t>		     ✓</a:t>
            </a:r>
            <a:endParaRPr lang="zh-CN" altLang="en-US" dirty="0"/>
          </a:p>
          <a:p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Challenge 3	        </a:t>
            </a:r>
            <a:r>
              <a:rPr lang="zh-CN" altLang="en-US" dirty="0"/>
              <a:t>◐ </a:t>
            </a:r>
            <a:r>
              <a:rPr lang="en-US" altLang="zh-CN" dirty="0"/>
              <a:t>		        </a:t>
            </a:r>
            <a:r>
              <a:rPr lang="zh-CN" altLang="en-US" dirty="0"/>
              <a:t>◐ </a:t>
            </a:r>
            <a:r>
              <a:rPr lang="en-US" altLang="zh-CN" dirty="0"/>
              <a:t>		     </a:t>
            </a:r>
            <a:r>
              <a:rPr lang="zh-CN" altLang="en-US" dirty="0"/>
              <a:t>✓</a:t>
            </a:r>
            <a:r>
              <a:rPr lang="en-US" altLang="zh-CN" dirty="0"/>
              <a:t>		</a:t>
            </a:r>
            <a:endParaRPr lang="zh-CN" altLang="en-US" dirty="0"/>
          </a:p>
          <a:p>
            <a:r>
              <a:rPr lang="zh-CN" altLang="en-US" dirty="0"/>
              <a:t>-------------------------------------</a:t>
            </a:r>
            <a:r>
              <a:rPr lang="en-US" altLang="zh-CN" dirty="0"/>
              <a:t>-----------------------</a:t>
            </a:r>
            <a:r>
              <a:rPr lang="zh-CN" altLang="en-US" dirty="0"/>
              <a:t>------------</a:t>
            </a:r>
            <a:r>
              <a:rPr lang="en-US" altLang="zh-CN" dirty="0"/>
              <a:t>------------------------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58577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BE22D3-5271-FCFB-1A0A-FE9FEFBB7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5">
            <a:extLst>
              <a:ext uri="{FF2B5EF4-FFF2-40B4-BE49-F238E27FC236}">
                <a16:creationId xmlns:a16="http://schemas.microsoft.com/office/drawing/2014/main" id="{6125B5DD-8E63-2DC5-85AF-485301D91C32}"/>
              </a:ext>
            </a:extLst>
          </p:cNvPr>
          <p:cNvSpPr/>
          <p:nvPr/>
        </p:nvSpPr>
        <p:spPr>
          <a:xfrm>
            <a:off x="953950" y="1449606"/>
            <a:ext cx="6569594" cy="414670"/>
          </a:xfrm>
          <a:prstGeom prst="roundRect">
            <a:avLst/>
          </a:prstGeom>
          <a:solidFill>
            <a:srgbClr val="FDE0DC"/>
          </a:solidFill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solidFill>
                <a:srgbClr val="FF3B30"/>
              </a:solidFill>
            </a:endParaRPr>
          </a:p>
        </p:txBody>
      </p:sp>
      <p:sp>
        <p:nvSpPr>
          <p:cNvPr id="7" name="圆角矩形 6">
            <a:extLst>
              <a:ext uri="{FF2B5EF4-FFF2-40B4-BE49-F238E27FC236}">
                <a16:creationId xmlns:a16="http://schemas.microsoft.com/office/drawing/2014/main" id="{79E0573C-AE6C-8F96-AE34-FD2A334FBF4B}"/>
              </a:ext>
            </a:extLst>
          </p:cNvPr>
          <p:cNvSpPr/>
          <p:nvPr/>
        </p:nvSpPr>
        <p:spPr>
          <a:xfrm>
            <a:off x="953950" y="1994372"/>
            <a:ext cx="8939350" cy="414670"/>
          </a:xfrm>
          <a:prstGeom prst="roundRect">
            <a:avLst/>
          </a:prstGeom>
          <a:solidFill>
            <a:srgbClr val="FDE0DC"/>
          </a:solidFill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solidFill>
                <a:srgbClr val="FF3B30"/>
              </a:solidFill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E2E21B3-F373-55CE-0CF1-21C1E1D9A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pPr marL="457200" indent="-457200">
              <a:spcAft>
                <a:spcPts val="1000"/>
              </a:spcAft>
              <a:buFont typeface="+mj-lt"/>
              <a:buAutoNum type="arabicPeriod"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Search tree growth is inherently sequential</a:t>
            </a:r>
          </a:p>
          <a:p>
            <a:pPr marL="457200" indent="-457200">
              <a:spcAft>
                <a:spcPts val="1000"/>
              </a:spcAft>
              <a:buFont typeface="+mj-lt"/>
              <a:buAutoNum type="arabicPeriod"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Frequent primal–dual switching creates hard synchronization barriers</a:t>
            </a:r>
          </a:p>
          <a:p>
            <a:pPr marL="457200" indent="-457200">
              <a:spcAft>
                <a:spcPts val="1000"/>
              </a:spcAft>
              <a:buFont typeface="+mj-lt"/>
              <a:buAutoNum type="arabicPeriod"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Only one augmenting path is returned per iteration</a:t>
            </a:r>
          </a:p>
          <a:p>
            <a:pPr marL="0" indent="0">
              <a:spcBef>
                <a:spcPts val="3000"/>
              </a:spcBef>
              <a:spcAft>
                <a:spcPts val="1000"/>
              </a:spcAft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Existing solutions parallelize only </a:t>
            </a:r>
            <a:r>
              <a:rPr kumimoji="1" lang="en-US" altLang="zh-CN" sz="2000" dirty="0">
                <a:latin typeface="DM Sans 14pt Medium" pitchFamily="2" charset="0"/>
                <a:cs typeface="Arial" panose="020B0604020202020204" pitchFamily="34" charset="0"/>
              </a:rPr>
              <a:t>within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each phase</a:t>
            </a:r>
            <a:r>
              <a:rPr kumimoji="1" lang="zh-CN" altLang="en-US" sz="200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and become impractical at scale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82020592-47F3-DA25-C5F8-34B337C36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Fundamental Challenges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DB638F7-04AA-1BDF-1358-C0107FAB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44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504CF79F-497E-5617-22FD-8C5DFCE6FFBC}"/>
              </a:ext>
            </a:extLst>
          </p:cNvPr>
          <p:cNvSpPr txBox="1"/>
          <p:nvPr/>
        </p:nvSpPr>
        <p:spPr>
          <a:xfrm>
            <a:off x="2053545" y="3910385"/>
            <a:ext cx="9763246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---------------------------------------------</a:t>
            </a:r>
            <a:r>
              <a:rPr lang="en-US" altLang="zh-CN" dirty="0"/>
              <a:t>----------------------</a:t>
            </a:r>
            <a:r>
              <a:rPr lang="zh-CN" altLang="en-US" dirty="0"/>
              <a:t>----</a:t>
            </a:r>
            <a:r>
              <a:rPr lang="en-US" altLang="zh-CN" dirty="0"/>
              <a:t>-------------------------</a:t>
            </a:r>
            <a:endParaRPr lang="zh-CN" altLang="en-US" dirty="0"/>
          </a:p>
          <a:p>
            <a:r>
              <a:rPr lang="en-US" altLang="zh-CN" sz="1600" dirty="0">
                <a:latin typeface="DM Sans 14pt" pitchFamily="2" charset="0"/>
              </a:rPr>
              <a:t>		     Lopes’16	Kawtikwar’24	</a:t>
            </a:r>
            <a:r>
              <a:rPr lang="zh-CN" altLang="en-US" sz="1600" dirty="0">
                <a:latin typeface="DM Sans 14pt" pitchFamily="2" charset="0"/>
              </a:rPr>
              <a:t>X-</a:t>
            </a:r>
            <a:r>
              <a:rPr lang="en-US" altLang="zh-CN" sz="1600" dirty="0">
                <a:latin typeface="DM Sans 14pt" pitchFamily="2" charset="0"/>
              </a:rPr>
              <a:t>Wim</a:t>
            </a:r>
            <a:endParaRPr lang="zh-CN" altLang="en-US" sz="1600" dirty="0">
              <a:latin typeface="DM Sans 14pt" pitchFamily="2" charset="0"/>
            </a:endParaRPr>
          </a:p>
          <a:p>
            <a:r>
              <a:rPr lang="zh-CN" altLang="en-US" dirty="0"/>
              <a:t>----------------------------------</a:t>
            </a:r>
            <a:r>
              <a:rPr lang="en-US" altLang="zh-CN" dirty="0"/>
              <a:t>----------------------</a:t>
            </a:r>
            <a:r>
              <a:rPr lang="zh-CN" altLang="en-US" dirty="0"/>
              <a:t>---------------</a:t>
            </a:r>
            <a:r>
              <a:rPr lang="en-US" altLang="zh-CN" dirty="0"/>
              <a:t>-------------------------</a:t>
            </a:r>
            <a:endParaRPr lang="zh-CN" altLang="en-US" dirty="0"/>
          </a:p>
          <a:p>
            <a:r>
              <a:rPr lang="en-US" altLang="zh-CN" dirty="0">
                <a:latin typeface="DM Sans 14pt" pitchFamily="2" charset="0"/>
              </a:rPr>
              <a:t>Challenge 1	        </a:t>
            </a:r>
            <a:r>
              <a:rPr lang="zh-CN" altLang="en-US" dirty="0"/>
              <a:t>✗</a:t>
            </a:r>
            <a:r>
              <a:rPr lang="en-US" altLang="zh-CN" dirty="0"/>
              <a:t>		        </a:t>
            </a:r>
            <a:r>
              <a:rPr lang="zh-CN" altLang="en-US" dirty="0"/>
              <a:t>✗</a:t>
            </a:r>
            <a:r>
              <a:rPr lang="en-US" altLang="zh-CN" dirty="0"/>
              <a:t>		     </a:t>
            </a:r>
            <a:r>
              <a:rPr lang="zh-CN" altLang="en-US" dirty="0"/>
              <a:t>✓ </a:t>
            </a:r>
            <a:r>
              <a:rPr lang="en-US" altLang="zh-CN" dirty="0"/>
              <a:t>	</a:t>
            </a:r>
            <a:endParaRPr lang="zh-CN" altLang="en-US" dirty="0"/>
          </a:p>
          <a:p>
            <a:r>
              <a:rPr lang="en-US" altLang="zh-CN" dirty="0">
                <a:latin typeface="DM Sans 14pt" pitchFamily="2" charset="0"/>
              </a:rPr>
              <a:t>Challenge 2 	        </a:t>
            </a:r>
            <a:r>
              <a:rPr lang="zh-CN" altLang="en-US" dirty="0"/>
              <a:t>✗ </a:t>
            </a:r>
            <a:r>
              <a:rPr lang="en-US" altLang="zh-CN" dirty="0"/>
              <a:t>		        </a:t>
            </a:r>
            <a:r>
              <a:rPr lang="zh-CN" altLang="en-US" dirty="0"/>
              <a:t>✗ </a:t>
            </a:r>
            <a:r>
              <a:rPr lang="en-US" altLang="zh-CN" dirty="0"/>
              <a:t>		     ✓</a:t>
            </a:r>
            <a:endParaRPr lang="zh-CN" altLang="en-US" dirty="0"/>
          </a:p>
          <a:p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Challenge 3	        </a:t>
            </a:r>
            <a:r>
              <a:rPr lang="zh-CN" altLang="en-US" dirty="0"/>
              <a:t>◐ </a:t>
            </a:r>
            <a:r>
              <a:rPr lang="en-US" altLang="zh-CN" dirty="0"/>
              <a:t>		        </a:t>
            </a:r>
            <a:r>
              <a:rPr lang="zh-CN" altLang="en-US" dirty="0"/>
              <a:t>◐ </a:t>
            </a:r>
            <a:r>
              <a:rPr lang="en-US" altLang="zh-CN" dirty="0"/>
              <a:t>		     </a:t>
            </a:r>
            <a:r>
              <a:rPr lang="zh-CN" altLang="en-US" dirty="0"/>
              <a:t>✓</a:t>
            </a:r>
            <a:r>
              <a:rPr lang="en-US" altLang="zh-CN" dirty="0"/>
              <a:t>		</a:t>
            </a:r>
            <a:endParaRPr lang="zh-CN" altLang="en-US" dirty="0"/>
          </a:p>
          <a:p>
            <a:r>
              <a:rPr lang="zh-CN" altLang="en-US" dirty="0"/>
              <a:t>-------------------------------------</a:t>
            </a:r>
            <a:r>
              <a:rPr lang="en-US" altLang="zh-CN" dirty="0"/>
              <a:t>-----------------------</a:t>
            </a:r>
            <a:r>
              <a:rPr lang="zh-CN" altLang="en-US" dirty="0"/>
              <a:t>------------</a:t>
            </a:r>
            <a:r>
              <a:rPr lang="en-US" altLang="zh-CN" dirty="0"/>
              <a:t>------------------------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429095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498E7-E59F-B4B0-7F6B-032CBEBCD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CCB0136-686A-4230-6E8B-A6CFE2B4C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The primal and dual phases are strongly coupled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– label updates depend on the current search tree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– tree growth is limited to only</a:t>
            </a:r>
            <a:r>
              <a:rPr kumimoji="1" lang="zh-CN" altLang="en-US" sz="200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a few tight edges exposed by label updates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EEEF516F-C85E-254E-78AA-E346E0A22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Insights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DD0A96F-D780-AEB6-090C-050F289AD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45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0FDE6440-2E11-B9BC-C5FE-8560D394D6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3990" y="3755446"/>
            <a:ext cx="4591455" cy="2225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383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EE6A1-A728-74F7-CACC-2454A012EC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69A39C5-279B-EDF1-6F23-CA19BE63280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Label updates can be accumulated</a:t>
                </a:r>
                <a:r>
                  <a:rPr kumimoji="1" lang="zh-CN" altLang="en-US" sz="2000" dirty="0">
                    <a:latin typeface="DM Sans 14pt" pitchFamily="2" charset="0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instead of applied one by one</a:t>
                </a:r>
              </a:p>
              <a:p>
                <a:pPr marL="0" indent="0">
                  <a:buNone/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	– tree</a:t>
                </a:r>
                <a:r>
                  <a:rPr kumimoji="1" lang="zh-CN" altLang="en-US" sz="2000" dirty="0">
                    <a:latin typeface="DM Sans 14pt" pitchFamily="2" charset="0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root: total update =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n-US" altLang="zh-CN" sz="200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altLang="zh-CN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</m:e>
                    </m:nary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over all dual phases</a:t>
                </a:r>
              </a:p>
              <a:p>
                <a:pPr marL="0" indent="0">
                  <a:buNone/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	– each tree vertex: total update =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altLang="zh-CN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</m:e>
                    </m:nary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after it joins the tree</a:t>
                </a: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69A39C5-279B-EDF1-6F23-CA19BE63280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  <a:blipFill>
                <a:blip r:embed="rId3"/>
                <a:stretch>
                  <a:fillRect l="-483" t="-12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标题 1">
            <a:extLst>
              <a:ext uri="{FF2B5EF4-FFF2-40B4-BE49-F238E27FC236}">
                <a16:creationId xmlns:a16="http://schemas.microsoft.com/office/drawing/2014/main" id="{349CCCCE-D98F-4B58-D4BA-5AF96A713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Insights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A4D70FE-D157-A1A9-209F-7B1ACF30D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46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AF1D9605-885B-BE96-3EB7-AFEFF63E55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3990" y="3755446"/>
            <a:ext cx="4591455" cy="222509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表格 4">
                <a:extLst>
                  <a:ext uri="{FF2B5EF4-FFF2-40B4-BE49-F238E27FC236}">
                    <a16:creationId xmlns:a16="http://schemas.microsoft.com/office/drawing/2014/main" id="{2D9A233B-3F70-2743-281F-963B47DCBA2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68822516"/>
                  </p:ext>
                </p:extLst>
              </p:nvPr>
            </p:nvGraphicFramePr>
            <p:xfrm>
              <a:off x="6731419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altLang="zh-CN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表格 4">
                <a:extLst>
                  <a:ext uri="{FF2B5EF4-FFF2-40B4-BE49-F238E27FC236}">
                    <a16:creationId xmlns:a16="http://schemas.microsoft.com/office/drawing/2014/main" id="{2D9A233B-3F70-2743-281F-963B47DCBA2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68822516"/>
                  </p:ext>
                </p:extLst>
              </p:nvPr>
            </p:nvGraphicFramePr>
            <p:xfrm>
              <a:off x="6731419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4651" t="-4167" r="-104651" b="-60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2273" t="-4167" r="-2273" b="-60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4651" t="-108696" r="-104651" b="-5347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2273" t="-108696" r="-2273" b="-5347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4651" t="-200000" r="-104651" b="-4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2273" t="-200000" r="-2273" b="-41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4651" t="-313043" r="-104651" b="-3304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2273" t="-313043" r="-2273" b="-3304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4651" t="-395833" r="-104651" b="-2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2273" t="-395833" r="-2273" b="-2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4651" t="-517391" r="-104651" b="-1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2273" t="-517391" r="-2273" b="-1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4651" t="-591667" r="-104651" b="-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2273" t="-591667" r="-2273" b="-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Fallback>
      </mc:AlternateContent>
      <p:cxnSp>
        <p:nvCxnSpPr>
          <p:cNvPr id="6" name="直线箭头连接符 5">
            <a:extLst>
              <a:ext uri="{FF2B5EF4-FFF2-40B4-BE49-F238E27FC236}">
                <a16:creationId xmlns:a16="http://schemas.microsoft.com/office/drawing/2014/main" id="{265BB830-1423-1A8F-2781-6222D26C9850}"/>
              </a:ext>
            </a:extLst>
          </p:cNvPr>
          <p:cNvCxnSpPr>
            <a:cxnSpLocks/>
          </p:cNvCxnSpPr>
          <p:nvPr/>
        </p:nvCxnSpPr>
        <p:spPr>
          <a:xfrm>
            <a:off x="8096650" y="4711031"/>
            <a:ext cx="313819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表格 12">
                <a:extLst>
                  <a:ext uri="{FF2B5EF4-FFF2-40B4-BE49-F238E27FC236}">
                    <a16:creationId xmlns:a16="http://schemas.microsoft.com/office/drawing/2014/main" id="{6BD93E86-0FC3-7AC8-3BEC-AB603CAD229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92220042"/>
                  </p:ext>
                </p:extLst>
              </p:nvPr>
            </p:nvGraphicFramePr>
            <p:xfrm>
              <a:off x="8632278" y="3755446"/>
              <a:ext cx="1360800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7200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813600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altLang="zh-CN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altLang="zh-CN" sz="1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oMath>
                          </a14:m>
                          <a:r>
                            <a:rPr lang="en-US" altLang="zh-CN" sz="1400" b="0" i="0" dirty="0">
                              <a:latin typeface="DM Sans 14pt" pitchFamily="2" charset="0"/>
                            </a:rPr>
                            <a:t>-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400" b="0" i="1" dirty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oMath>
                          </a14:m>
                          <a:r>
                            <a:rPr lang="en-US" altLang="zh-CN" sz="1400" b="0" i="0" dirty="0">
                              <a:latin typeface="DM Sans 14pt" pitchFamily="2" charset="0"/>
                            </a:rPr>
                            <a:t>-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400" b="0" i="1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oMath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altLang="zh-CN" sz="1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oMath>
                          </a14:m>
                          <a:r>
                            <a:rPr lang="en-US" altLang="zh-CN" sz="1400" b="0" i="0" dirty="0">
                              <a:latin typeface="DM Sans 14pt" pitchFamily="2" charset="0"/>
                            </a:rPr>
                            <a:t>-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400" b="0" i="1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oMath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altLang="zh-CN" sz="1400" b="0" i="0" dirty="0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oMath>
                          </a14:m>
                          <a:r>
                            <a:rPr lang="en-US" altLang="zh-CN" sz="1400" b="0" i="0" dirty="0">
                              <a:latin typeface="DM Sans 14pt" pitchFamily="2" charset="0"/>
                            </a:rPr>
                            <a:t>-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400" b="0" i="0" dirty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oMath>
                          </a14:m>
                          <a:r>
                            <a:rPr lang="en-US" altLang="zh-CN" sz="1400" b="0" i="0" dirty="0">
                              <a:latin typeface="DM Sans 14pt" pitchFamily="2" charset="0"/>
                            </a:rPr>
                            <a:t>-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400" b="0" i="1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oMath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altLang="zh-CN" sz="1400" b="0" i="0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oMath>
                          </a14:m>
                          <a:r>
                            <a:rPr lang="en-US" altLang="zh-CN" sz="1400" b="0" i="0" dirty="0">
                              <a:latin typeface="DM Sans 14pt" pitchFamily="2" charset="0"/>
                            </a:rPr>
                            <a:t>+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400" b="0" i="0" dirty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oMath>
                          </a14:m>
                          <a:r>
                            <a:rPr lang="en-US" altLang="zh-CN" sz="1400" b="0" i="0" dirty="0">
                              <a:latin typeface="DM Sans 14pt" pitchFamily="2" charset="0"/>
                            </a:rPr>
                            <a:t>+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400" b="0" i="0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oMath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altLang="zh-CN" sz="1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oMath>
                          </a14:m>
                          <a:r>
                            <a:rPr lang="en-US" altLang="zh-CN" sz="1400" b="0" i="0" dirty="0">
                              <a:latin typeface="DM Sans 14pt" pitchFamily="2" charset="0"/>
                            </a:rPr>
                            <a:t>+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400" b="0" i="1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oMath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表格 12">
                <a:extLst>
                  <a:ext uri="{FF2B5EF4-FFF2-40B4-BE49-F238E27FC236}">
                    <a16:creationId xmlns:a16="http://schemas.microsoft.com/office/drawing/2014/main" id="{6BD93E86-0FC3-7AC8-3BEC-AB603CAD229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92220042"/>
                  </p:ext>
                </p:extLst>
              </p:nvPr>
            </p:nvGraphicFramePr>
            <p:xfrm>
              <a:off x="8632278" y="3755446"/>
              <a:ext cx="1360800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7200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813600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4167" r="-155814" b="-60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67692" t="-4167" r="-3077" b="-60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108696" r="-155814" b="-5347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67692" t="-108696" r="-3077" b="-5347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200000" r="-155814" b="-4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67692" t="-200000" r="-3077" b="-41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313043" r="-155814" b="-3304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67692" t="-313043" r="-3077" b="-3304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395833" r="-155814" b="-2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67692" t="-395833" r="-3077" b="-2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517391" r="-155814" b="-1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67692" t="-517391" r="-3077" b="-1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591667" r="-155814" b="-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67692" t="-591667" r="-3077" b="-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207869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06522-12AD-F765-1ED3-A82773FEE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6E83F571-AD7D-22FA-3519-4F9AD03F8C2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Exactly one primal phase to find augmenting path</a:t>
                </a:r>
              </a:p>
              <a:p>
                <a:pPr marL="0" indent="0">
                  <a:buNone/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	– each edge carries a cost </a:t>
                </a:r>
                <a14:m>
                  <m:oMath xmlns:m="http://schemas.openxmlformats.org/officeDocument/2006/math">
                    <m:r>
                      <a:rPr lang="en-US" altLang="zh-CN" sz="2000" i="1" kern="10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to become tight</a:t>
                </a:r>
              </a:p>
              <a:p>
                <a:pPr marL="0" indent="0">
                  <a:buNone/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	– search tree can expand along both tight and non-tight edges</a:t>
                </a: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6E83F571-AD7D-22FA-3519-4F9AD03F8C2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  <a:blipFill>
                <a:blip r:embed="rId3"/>
                <a:stretch>
                  <a:fillRect l="-483" t="-12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标题 1">
            <a:extLst>
              <a:ext uri="{FF2B5EF4-FFF2-40B4-BE49-F238E27FC236}">
                <a16:creationId xmlns:a16="http://schemas.microsoft.com/office/drawing/2014/main" id="{050D1CE3-522A-AE72-D370-74721020F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Phase-Decoupled Framework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80D5DF6-BFD8-A71E-7E46-436498CAF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47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ECBAE79D-B7B9-CD23-82AD-A12FDF9AED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9544" y="3913959"/>
            <a:ext cx="7071374" cy="1900431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43EF7987-AA6A-C21D-EB3F-15E69FE8D778}"/>
              </a:ext>
            </a:extLst>
          </p:cNvPr>
          <p:cNvSpPr/>
          <p:nvPr/>
        </p:nvSpPr>
        <p:spPr>
          <a:xfrm>
            <a:off x="2743201" y="4164376"/>
            <a:ext cx="6367750" cy="1211856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27485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A1F4D-8A71-02F0-81AF-D3E333EB4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5152F1B3-4F3D-DB4A-2666-5F986321A0D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Exactly one primal phase to find augmenting path</a:t>
                </a:r>
              </a:p>
              <a:p>
                <a:pPr marL="0" indent="0">
                  <a:buNone/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	– each edge carries a cost </a:t>
                </a:r>
                <a14:m>
                  <m:oMath xmlns:m="http://schemas.openxmlformats.org/officeDocument/2006/math">
                    <m:r>
                      <a:rPr lang="en-US" altLang="zh-CN" sz="2000" i="1" kern="10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to become tight</a:t>
                </a:r>
              </a:p>
              <a:p>
                <a:pPr marL="0" indent="0">
                  <a:buNone/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	– search tree can expand along both tight and non-tight edges</a:t>
                </a: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5152F1B3-4F3D-DB4A-2666-5F986321A0D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  <a:blipFill>
                <a:blip r:embed="rId3"/>
                <a:stretch>
                  <a:fillRect l="-483" t="-12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标题 1">
            <a:extLst>
              <a:ext uri="{FF2B5EF4-FFF2-40B4-BE49-F238E27FC236}">
                <a16:creationId xmlns:a16="http://schemas.microsoft.com/office/drawing/2014/main" id="{BB39B8C8-5283-5E09-3BC8-6A99F23A6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Phase-Decoupled Framework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23B583C-B5B5-5AC5-9455-DEBAE4C85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48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637BF46E-6E02-B4FF-8106-7951840711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9544" y="3913959"/>
            <a:ext cx="7071374" cy="1900431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1EA1F7AE-0F6C-91FD-5C34-70CD99BF6C31}"/>
              </a:ext>
            </a:extLst>
          </p:cNvPr>
          <p:cNvSpPr/>
          <p:nvPr/>
        </p:nvSpPr>
        <p:spPr>
          <a:xfrm>
            <a:off x="4439799" y="4164376"/>
            <a:ext cx="4671152" cy="1211856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24108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F71C6E-847C-0F06-3FEC-3413517351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31">
            <a:extLst>
              <a:ext uri="{FF2B5EF4-FFF2-40B4-BE49-F238E27FC236}">
                <a16:creationId xmlns:a16="http://schemas.microsoft.com/office/drawing/2014/main" id="{394A403D-176C-E25F-B7F2-50FCDD02C8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1585" y="2789868"/>
            <a:ext cx="8457587" cy="2609255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E07A8A1-0ABA-CB4E-1A38-53FFD56C3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Maximum weight perfect matching (MWPM)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– a perfect matching with the maximum total weight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– other weighted matching problems can be reduced to MWPM</a:t>
            </a:r>
          </a:p>
          <a:p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DA6400CC-AEC9-E055-0AF0-87D8CB5BE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Bipartite Weighted Matching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017486F-AC27-B473-E10E-18D51288A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FD2CF9D3-CF14-73AA-87C2-3525FFA5C67D}"/>
              </a:ext>
            </a:extLst>
          </p:cNvPr>
          <p:cNvSpPr txBox="1"/>
          <p:nvPr/>
        </p:nvSpPr>
        <p:spPr>
          <a:xfrm>
            <a:off x="1288066" y="5007757"/>
            <a:ext cx="19965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A bipartite graph</a:t>
            </a:r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04FF929F-9EE4-ECC8-8AA0-A0D0EF6EB5C2}"/>
              </a:ext>
            </a:extLst>
          </p:cNvPr>
          <p:cNvSpPr txBox="1"/>
          <p:nvPr/>
        </p:nvSpPr>
        <p:spPr>
          <a:xfrm>
            <a:off x="3320388" y="5013856"/>
            <a:ext cx="22388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A matching</a:t>
            </a:r>
            <a:endParaRPr kumimoji="1" lang="en-US" altLang="zh-CN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07BA75C-2EE9-45EA-F6E5-22CC37CE5A47}"/>
              </a:ext>
            </a:extLst>
          </p:cNvPr>
          <p:cNvSpPr txBox="1"/>
          <p:nvPr/>
        </p:nvSpPr>
        <p:spPr>
          <a:xfrm>
            <a:off x="8128423" y="5007757"/>
            <a:ext cx="38579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Maximum weight perfect matching</a:t>
            </a:r>
            <a:endParaRPr kumimoji="1" lang="en-US" altLang="zh-CN" sz="1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69749E1-903B-DA85-65FC-5736B4E13931}"/>
              </a:ext>
            </a:extLst>
          </p:cNvPr>
          <p:cNvSpPr txBox="1"/>
          <p:nvPr/>
        </p:nvSpPr>
        <p:spPr>
          <a:xfrm>
            <a:off x="8903558" y="6153395"/>
            <a:ext cx="328844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dirty="0">
                <a:latin typeface="DM Sans 14pt" pitchFamily="2" charset="0"/>
              </a:rPr>
              <a:t>Red edges are edges in the matching</a:t>
            </a:r>
            <a:endParaRPr kumimoji="1" lang="en-US" altLang="zh-CN" sz="120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FF1F07C5-C446-1E03-2979-4B4CE76FC7A1}"/>
              </a:ext>
            </a:extLst>
          </p:cNvPr>
          <p:cNvSpPr txBox="1"/>
          <p:nvPr/>
        </p:nvSpPr>
        <p:spPr>
          <a:xfrm>
            <a:off x="5683089" y="5007757"/>
            <a:ext cx="22388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A perfect matching</a:t>
            </a:r>
            <a:endParaRPr kumimoji="1" lang="en-US" altLang="zh-CN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861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2B7E71-5220-489F-D572-72AFE301DB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0E5C1CBC-4922-B1A3-4054-F8A01D763CE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Exactly one primal phase to find augmenting path</a:t>
                </a:r>
              </a:p>
              <a:p>
                <a:pPr marL="0" indent="0">
                  <a:buNone/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	– each edge carries a cost </a:t>
                </a:r>
                <a14:m>
                  <m:oMath xmlns:m="http://schemas.openxmlformats.org/officeDocument/2006/math">
                    <m:r>
                      <a:rPr lang="en-US" altLang="zh-CN" sz="2000" i="1" kern="10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to become tight</a:t>
                </a:r>
              </a:p>
              <a:p>
                <a:pPr marL="0" indent="0">
                  <a:buNone/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	– search tree can expand along both tight and non-tight edges</a:t>
                </a: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0E5C1CBC-4922-B1A3-4054-F8A01D763CE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  <a:blipFill>
                <a:blip r:embed="rId3"/>
                <a:stretch>
                  <a:fillRect l="-483" t="-12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标题 1">
            <a:extLst>
              <a:ext uri="{FF2B5EF4-FFF2-40B4-BE49-F238E27FC236}">
                <a16:creationId xmlns:a16="http://schemas.microsoft.com/office/drawing/2014/main" id="{300A74A2-9A9A-4899-6D92-38DC3DCE4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Phase-Decoupled Framework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8511326-524A-B95E-5DDC-F60297A4B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49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A2B1B09A-C4D2-F9FD-122E-1E852A76BE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9544" y="3913959"/>
            <a:ext cx="7071374" cy="1900431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EAC9B9DF-8D87-CB08-9AB0-08D813F58707}"/>
              </a:ext>
            </a:extLst>
          </p:cNvPr>
          <p:cNvSpPr/>
          <p:nvPr/>
        </p:nvSpPr>
        <p:spPr>
          <a:xfrm>
            <a:off x="6687239" y="4164376"/>
            <a:ext cx="2423712" cy="1211856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602441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B178B-2ACC-6218-9A3A-C235C02A3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2553CD4F-4E77-820C-38E7-F5B67A97A35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Exactly one primal phase to find augmenting path</a:t>
                </a:r>
              </a:p>
              <a:p>
                <a:pPr marL="0" indent="0">
                  <a:buNone/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	– each edge carries a cost </a:t>
                </a:r>
                <a14:m>
                  <m:oMath xmlns:m="http://schemas.openxmlformats.org/officeDocument/2006/math">
                    <m:r>
                      <a:rPr lang="en-US" altLang="zh-CN" sz="2000" i="1" kern="10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to become tight</a:t>
                </a:r>
              </a:p>
              <a:p>
                <a:pPr marL="0" indent="0">
                  <a:spcAft>
                    <a:spcPts val="1000"/>
                  </a:spcAft>
                  <a:buNone/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	– search tree can expand along both tight and non-tight edges</a:t>
                </a:r>
              </a:p>
              <a:p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Exactly one dual phase to apply the accumulated label updates</a:t>
                </a: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2553CD4F-4E77-820C-38E7-F5B67A97A35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  <a:blipFill>
                <a:blip r:embed="rId3"/>
                <a:stretch>
                  <a:fillRect l="-483" t="-12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标题 1">
            <a:extLst>
              <a:ext uri="{FF2B5EF4-FFF2-40B4-BE49-F238E27FC236}">
                <a16:creationId xmlns:a16="http://schemas.microsoft.com/office/drawing/2014/main" id="{F3C8235E-BEAE-2C9F-C043-0E8143121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Phase-Decoupled Framework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9A843F9-E69E-36DB-8AA1-9C906B93D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50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4A1BA17C-7E41-63AA-E0F3-1958AB6C8D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9544" y="3913959"/>
            <a:ext cx="7071374" cy="1900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82134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B846C1-B42B-D7D6-0CC1-C9512588F1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E9C74FF-C89A-E4FE-E6B9-4179C3167A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Remove interleaved primal–dual execution</a:t>
            </a: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Allow tree expansion beyond tight edges</a:t>
            </a: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Apply only one label update</a:t>
            </a: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Enable parallel tree construction to find multiple paths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AF6ED40E-E6D1-5778-06E3-900CA836E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Phase-Decoupled Framework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68833F8-ECCF-8026-3A6B-718AAF951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51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ACA4BF87-DB52-DD95-5309-76DA806CF9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9544" y="3913959"/>
            <a:ext cx="7071374" cy="1900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600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2A9E0-43F3-E10C-B2C8-91C80DA5F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6">
            <a:extLst>
              <a:ext uri="{FF2B5EF4-FFF2-40B4-BE49-F238E27FC236}">
                <a16:creationId xmlns:a16="http://schemas.microsoft.com/office/drawing/2014/main" id="{BDF72247-4DC2-E4BB-AC4F-BF6CDA246BB2}"/>
              </a:ext>
            </a:extLst>
          </p:cNvPr>
          <p:cNvSpPr/>
          <p:nvPr/>
        </p:nvSpPr>
        <p:spPr>
          <a:xfrm>
            <a:off x="953950" y="2515072"/>
            <a:ext cx="8939350" cy="414670"/>
          </a:xfrm>
          <a:prstGeom prst="roundRect">
            <a:avLst/>
          </a:prstGeom>
          <a:solidFill>
            <a:srgbClr val="FDE0DC"/>
          </a:solidFill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solidFill>
                <a:srgbClr val="FF3B30"/>
              </a:solidFill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EE5649E-1368-6434-D778-1B92B83B2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pPr marL="457200" indent="-457200">
              <a:spcAft>
                <a:spcPts val="1000"/>
              </a:spcAft>
              <a:buFont typeface="+mj-lt"/>
              <a:buAutoNum type="arabicPeriod"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Search tree growth is inherently sequential</a:t>
            </a:r>
          </a:p>
          <a:p>
            <a:pPr marL="457200" indent="-457200">
              <a:spcAft>
                <a:spcPts val="1000"/>
              </a:spcAft>
              <a:buFont typeface="+mj-lt"/>
              <a:buAutoNum type="arabicPeriod"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Frequent primal–dual switching creates hard synchronization barriers</a:t>
            </a:r>
          </a:p>
          <a:p>
            <a:pPr marL="457200" indent="-457200">
              <a:spcAft>
                <a:spcPts val="1000"/>
              </a:spcAft>
              <a:buFont typeface="+mj-lt"/>
              <a:buAutoNum type="arabicPeriod"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Only one augmenting path is returned per iteration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EEAECA72-C4B3-8167-2FC5-12B582A00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Fundamental Challenges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C74F3F6-40AD-9A2A-261D-183F8772D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52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EB465B84-BAF7-883D-92BE-C938E87CBF36}"/>
              </a:ext>
            </a:extLst>
          </p:cNvPr>
          <p:cNvSpPr txBox="1"/>
          <p:nvPr/>
        </p:nvSpPr>
        <p:spPr>
          <a:xfrm>
            <a:off x="2053545" y="3910385"/>
            <a:ext cx="9763246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---------------------------------------------</a:t>
            </a:r>
            <a:r>
              <a:rPr lang="en-US" altLang="zh-CN" dirty="0"/>
              <a:t>----------------------</a:t>
            </a:r>
            <a:r>
              <a:rPr lang="zh-CN" altLang="en-US" dirty="0"/>
              <a:t>----</a:t>
            </a:r>
            <a:r>
              <a:rPr lang="en-US" altLang="zh-CN" dirty="0"/>
              <a:t>-------------------------</a:t>
            </a:r>
            <a:endParaRPr lang="zh-CN" altLang="en-US" dirty="0"/>
          </a:p>
          <a:p>
            <a:r>
              <a:rPr lang="en-US" altLang="zh-CN" sz="1600" dirty="0">
                <a:latin typeface="DM Sans 14pt" pitchFamily="2" charset="0"/>
              </a:rPr>
              <a:t>		     Lopes’16	Kawtikwar’24	</a:t>
            </a:r>
            <a:r>
              <a:rPr lang="zh-CN" altLang="en-US" sz="1600" dirty="0">
                <a:latin typeface="DM Sans 14pt" pitchFamily="2" charset="0"/>
              </a:rPr>
              <a:t>X-</a:t>
            </a:r>
            <a:r>
              <a:rPr lang="en-US" altLang="zh-CN" sz="1600" dirty="0">
                <a:latin typeface="DM Sans 14pt" pitchFamily="2" charset="0"/>
              </a:rPr>
              <a:t>Wim</a:t>
            </a:r>
            <a:endParaRPr lang="zh-CN" altLang="en-US" sz="1600" dirty="0">
              <a:latin typeface="DM Sans 14pt" pitchFamily="2" charset="0"/>
            </a:endParaRPr>
          </a:p>
          <a:p>
            <a:r>
              <a:rPr lang="zh-CN" altLang="en-US" dirty="0"/>
              <a:t>----------------------------------</a:t>
            </a:r>
            <a:r>
              <a:rPr lang="en-US" altLang="zh-CN" dirty="0"/>
              <a:t>----------------------</a:t>
            </a:r>
            <a:r>
              <a:rPr lang="zh-CN" altLang="en-US" dirty="0"/>
              <a:t>---------------</a:t>
            </a:r>
            <a:r>
              <a:rPr lang="en-US" altLang="zh-CN" dirty="0"/>
              <a:t>-------------------------</a:t>
            </a:r>
            <a:endParaRPr lang="zh-CN" altLang="en-US" dirty="0"/>
          </a:p>
          <a:p>
            <a:r>
              <a:rPr lang="en-US" altLang="zh-CN" dirty="0">
                <a:latin typeface="DM Sans 14pt" pitchFamily="2" charset="0"/>
              </a:rPr>
              <a:t>Challenge 1	        </a:t>
            </a:r>
            <a:r>
              <a:rPr lang="zh-CN" altLang="en-US" dirty="0"/>
              <a:t>✗</a:t>
            </a:r>
            <a:r>
              <a:rPr lang="en-US" altLang="zh-CN" dirty="0"/>
              <a:t>		        </a:t>
            </a:r>
            <a:r>
              <a:rPr lang="zh-CN" altLang="en-US" dirty="0"/>
              <a:t>✗</a:t>
            </a:r>
            <a:r>
              <a:rPr lang="en-US" altLang="zh-CN" dirty="0"/>
              <a:t>		     </a:t>
            </a:r>
            <a:r>
              <a:rPr lang="zh-CN" altLang="en-US" dirty="0"/>
              <a:t>✓ </a:t>
            </a:r>
            <a:r>
              <a:rPr lang="en-US" altLang="zh-CN" dirty="0"/>
              <a:t>	</a:t>
            </a:r>
            <a:endParaRPr lang="zh-CN" altLang="en-US" dirty="0"/>
          </a:p>
          <a:p>
            <a:r>
              <a:rPr lang="en-US" altLang="zh-CN" dirty="0">
                <a:latin typeface="DM Sans 14pt" pitchFamily="2" charset="0"/>
              </a:rPr>
              <a:t>Challenge 2 	        </a:t>
            </a:r>
            <a:r>
              <a:rPr lang="zh-CN" altLang="en-US" dirty="0"/>
              <a:t>✗ </a:t>
            </a:r>
            <a:r>
              <a:rPr lang="en-US" altLang="zh-CN" dirty="0"/>
              <a:t>		        </a:t>
            </a:r>
            <a:r>
              <a:rPr lang="zh-CN" altLang="en-US" dirty="0"/>
              <a:t>✗ </a:t>
            </a:r>
            <a:r>
              <a:rPr lang="en-US" altLang="zh-CN" dirty="0"/>
              <a:t>		     ✓</a:t>
            </a:r>
            <a:endParaRPr lang="zh-CN" altLang="en-US" dirty="0"/>
          </a:p>
          <a:p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Challenge 3	        </a:t>
            </a:r>
            <a:r>
              <a:rPr lang="zh-CN" altLang="en-US" dirty="0"/>
              <a:t>◐ </a:t>
            </a:r>
            <a:r>
              <a:rPr lang="en-US" altLang="zh-CN" dirty="0"/>
              <a:t>		        </a:t>
            </a:r>
            <a:r>
              <a:rPr lang="zh-CN" altLang="en-US" dirty="0"/>
              <a:t>◐ </a:t>
            </a:r>
            <a:r>
              <a:rPr lang="en-US" altLang="zh-CN" dirty="0"/>
              <a:t>		     </a:t>
            </a:r>
            <a:r>
              <a:rPr lang="zh-CN" altLang="en-US" dirty="0"/>
              <a:t>✓</a:t>
            </a:r>
            <a:r>
              <a:rPr lang="en-US" altLang="zh-CN" dirty="0"/>
              <a:t>		</a:t>
            </a:r>
            <a:endParaRPr lang="zh-CN" altLang="en-US" dirty="0"/>
          </a:p>
          <a:p>
            <a:r>
              <a:rPr lang="zh-CN" altLang="en-US" dirty="0"/>
              <a:t>-------------------------------------</a:t>
            </a:r>
            <a:r>
              <a:rPr lang="en-US" altLang="zh-CN" dirty="0"/>
              <a:t>-----------------------</a:t>
            </a:r>
            <a:r>
              <a:rPr lang="zh-CN" altLang="en-US" dirty="0"/>
              <a:t>------------</a:t>
            </a:r>
            <a:r>
              <a:rPr lang="en-US" altLang="zh-CN" dirty="0"/>
              <a:t>------------------------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7929343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FBAEA-B2AB-D796-DFDD-791D09DC48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8C5F7C6B-A08B-2988-D653-9B78E3C95E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6782" y="3711214"/>
            <a:ext cx="2507975" cy="2034772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771E439-1EC0-1F97-2A51-123852BEA0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Build multiple trees in parallel</a:t>
            </a: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Return a batch of </a:t>
            </a:r>
            <a:r>
              <a:rPr kumimoji="1" lang="en-US" altLang="zh-CN" sz="2000" dirty="0">
                <a:latin typeface="DM Sans 14pt Medium" pitchFamily="2" charset="0"/>
                <a:cs typeface="Arial" panose="020B0604020202020204" pitchFamily="34" charset="0"/>
              </a:rPr>
              <a:t>disjoint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augmenting paths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22C34CB6-B91B-9CBB-F741-A719F5169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Parallel Strategy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C1A51C0-12EE-A240-C813-F4383779E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53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93E4006-9221-AFA1-14E0-9D8127CB5E13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202000" y="3409200"/>
            <a:ext cx="1558800" cy="26388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AC33754-BADD-81CF-4BFB-9C86470B38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5131" y="3489935"/>
            <a:ext cx="1589974" cy="264995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表格 6">
                <a:extLst>
                  <a:ext uri="{FF2B5EF4-FFF2-40B4-BE49-F238E27FC236}">
                    <a16:creationId xmlns:a16="http://schemas.microsoft.com/office/drawing/2014/main" id="{F9017943-B751-B097-4187-80DA994598B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35487025"/>
                  </p:ext>
                </p:extLst>
              </p:nvPr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altLang="zh-CN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表格 6">
                <a:extLst>
                  <a:ext uri="{FF2B5EF4-FFF2-40B4-BE49-F238E27FC236}">
                    <a16:creationId xmlns:a16="http://schemas.microsoft.com/office/drawing/2014/main" id="{F9017943-B751-B097-4187-80DA994598B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35487025"/>
                  </p:ext>
                </p:extLst>
              </p:nvPr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4167" r="-106977" b="-60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4167" r="-4545" b="-60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108696" r="-106977" b="-5347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108696" r="-4545" b="-5347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200000" r="-106977" b="-4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200000" r="-4545" b="-41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313043" r="-106977" b="-3304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313043" r="-4545" b="-3304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395833" r="-106977" b="-2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395833" r="-4545" b="-2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517391" r="-106977" b="-1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517391" r="-4545" b="-1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591667" r="-106977" b="-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591667" r="-4545" b="-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" name="文本框 7">
            <a:extLst>
              <a:ext uri="{FF2B5EF4-FFF2-40B4-BE49-F238E27FC236}">
                <a16:creationId xmlns:a16="http://schemas.microsoft.com/office/drawing/2014/main" id="{70501F81-65F5-4961-19D5-7D9BEFAB031D}"/>
              </a:ext>
            </a:extLst>
          </p:cNvPr>
          <p:cNvSpPr txBox="1"/>
          <p:nvPr/>
        </p:nvSpPr>
        <p:spPr>
          <a:xfrm>
            <a:off x="5150254" y="5584761"/>
            <a:ext cx="1891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equality graph</a:t>
            </a:r>
            <a:endParaRPr lang="zh-CN" altLang="en-US" dirty="0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83218A4A-4F1D-1E18-F2AD-9062E0231118}"/>
              </a:ext>
            </a:extLst>
          </p:cNvPr>
          <p:cNvSpPr/>
          <p:nvPr/>
        </p:nvSpPr>
        <p:spPr>
          <a:xfrm>
            <a:off x="8500905" y="4180114"/>
            <a:ext cx="1316335" cy="934497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4437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 animBg="1"/>
      <p:bldP spid="14" grpId="1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E743CD-330C-3861-F163-D8C888DA8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0DF2D4D3-F01A-3598-FBBD-D3A8C4ADBAFE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202000" y="3416400"/>
            <a:ext cx="1548000" cy="26424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0226901-5046-2908-4FB6-E84078EE43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6782" y="3711214"/>
            <a:ext cx="2507975" cy="2034772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B64D331-90F6-2029-B839-33A83D9E47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Build multiple trees in parallel</a:t>
            </a: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Return a batch of </a:t>
            </a:r>
            <a:r>
              <a:rPr kumimoji="1" lang="en-US" altLang="zh-CN" sz="2000" dirty="0">
                <a:latin typeface="DM Sans 14pt Medium" pitchFamily="2" charset="0"/>
                <a:cs typeface="Arial" panose="020B0604020202020204" pitchFamily="34" charset="0"/>
              </a:rPr>
              <a:t>disjoint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augmenting paths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ED4D74BA-82C7-C34D-90CD-D2C050BF9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Parallel Strategy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2F65828-D0F6-A103-AD9B-9DF48BDD2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54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F95EF104-8C59-8238-9710-17F954A225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5131" y="3489935"/>
            <a:ext cx="1589974" cy="264995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表格 6">
                <a:extLst>
                  <a:ext uri="{FF2B5EF4-FFF2-40B4-BE49-F238E27FC236}">
                    <a16:creationId xmlns:a16="http://schemas.microsoft.com/office/drawing/2014/main" id="{DB10BFDE-1A9B-9B7B-768E-496C76BEAB50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altLang="zh-CN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表格 6">
                <a:extLst>
                  <a:ext uri="{FF2B5EF4-FFF2-40B4-BE49-F238E27FC236}">
                    <a16:creationId xmlns:a16="http://schemas.microsoft.com/office/drawing/2014/main" id="{DB10BFDE-1A9B-9B7B-768E-496C76BEAB50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4167" r="-106977" b="-60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4167" r="-4545" b="-60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108696" r="-106977" b="-5347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108696" r="-4545" b="-5347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200000" r="-106977" b="-4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200000" r="-4545" b="-41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313043" r="-106977" b="-3304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313043" r="-4545" b="-3304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395833" r="-106977" b="-2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395833" r="-4545" b="-2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517391" r="-106977" b="-1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517391" r="-4545" b="-1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326" t="-591667" r="-106977" b="-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591667" r="-4545" b="-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" name="文本框 7">
            <a:extLst>
              <a:ext uri="{FF2B5EF4-FFF2-40B4-BE49-F238E27FC236}">
                <a16:creationId xmlns:a16="http://schemas.microsoft.com/office/drawing/2014/main" id="{77DA3503-7385-D43F-1615-A41AA8C8514D}"/>
              </a:ext>
            </a:extLst>
          </p:cNvPr>
          <p:cNvSpPr txBox="1"/>
          <p:nvPr/>
        </p:nvSpPr>
        <p:spPr>
          <a:xfrm>
            <a:off x="5150254" y="5584761"/>
            <a:ext cx="1891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equality graph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2032050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0AD685-3A57-0B7A-BA15-988A5C33ED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7A2DD4A-5876-73D5-9B36-8C8DD09DB18D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476000" y="3484800"/>
            <a:ext cx="1587600" cy="27684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A7CAD9B-A7A6-6427-9829-FAC7AB65AC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6782" y="3711214"/>
            <a:ext cx="2507975" cy="2034772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B165686-ACEF-653A-FB66-5A3A346EB4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Build multiple trees in parallel</a:t>
            </a: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Return a batch of </a:t>
            </a:r>
            <a:r>
              <a:rPr kumimoji="1" lang="en-US" altLang="zh-CN" sz="2000" dirty="0">
                <a:latin typeface="DM Sans 14pt Medium" pitchFamily="2" charset="0"/>
                <a:cs typeface="Arial" panose="020B0604020202020204" pitchFamily="34" charset="0"/>
              </a:rPr>
              <a:t>disjoint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augmenting paths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05CC58D5-D980-2ABF-346B-731ADCE08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Parallel Strategy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0273384-BC57-94A8-8C6C-5F641FCF9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55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表格 6">
                <a:extLst>
                  <a:ext uri="{FF2B5EF4-FFF2-40B4-BE49-F238E27FC236}">
                    <a16:creationId xmlns:a16="http://schemas.microsoft.com/office/drawing/2014/main" id="{EEF5F142-5412-16E8-C82E-7A1738B00698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altLang="zh-CN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表格 6">
                <a:extLst>
                  <a:ext uri="{FF2B5EF4-FFF2-40B4-BE49-F238E27FC236}">
                    <a16:creationId xmlns:a16="http://schemas.microsoft.com/office/drawing/2014/main" id="{EEF5F142-5412-16E8-C82E-7A1738B00698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4167" r="-106977" b="-60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4167" r="-4545" b="-60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108696" r="-106977" b="-5347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108696" r="-4545" b="-5347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200000" r="-106977" b="-4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200000" r="-4545" b="-41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13043" r="-106977" b="-3304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13043" r="-4545" b="-3304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95833" r="-106977" b="-2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95833" r="-4545" b="-2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17391" r="-106977" b="-1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17391" r="-4545" b="-1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91667" r="-106977" b="-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91667" r="-4545" b="-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" name="文本框 7">
            <a:extLst>
              <a:ext uri="{FF2B5EF4-FFF2-40B4-BE49-F238E27FC236}">
                <a16:creationId xmlns:a16="http://schemas.microsoft.com/office/drawing/2014/main" id="{BDA07B14-086B-3DC5-828E-8369A81AC8D1}"/>
              </a:ext>
            </a:extLst>
          </p:cNvPr>
          <p:cNvSpPr txBox="1"/>
          <p:nvPr/>
        </p:nvSpPr>
        <p:spPr>
          <a:xfrm>
            <a:off x="5150254" y="5584761"/>
            <a:ext cx="1891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equality graph</a:t>
            </a:r>
            <a:endParaRPr lang="zh-CN" altLang="en-US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89398B97-A790-6F03-C3B2-AA87154C550B}"/>
              </a:ext>
            </a:extLst>
          </p:cNvPr>
          <p:cNvPicPr preferRelativeResize="0"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5202000" y="3416400"/>
            <a:ext cx="1558800" cy="263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8631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17002-E7D5-D8ED-DB30-834A22298F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C6530A3-0C8E-4A86-1787-C23927598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Build multiple trees in parallel</a:t>
            </a: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Return a batch of </a:t>
            </a:r>
            <a:r>
              <a:rPr kumimoji="1" lang="en-US" altLang="zh-CN" sz="2000" dirty="0">
                <a:latin typeface="DM Sans 14pt Medium" pitchFamily="2" charset="0"/>
                <a:cs typeface="Arial" panose="020B0604020202020204" pitchFamily="34" charset="0"/>
              </a:rPr>
              <a:t>disjoint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augmenting paths (lock-free via atomic CAS)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720AF4FD-E2AE-2A01-4CED-D9F61E44F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Parallel Strategy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18CE056-D689-6A73-1222-2642F25EB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56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EF6287F7-7552-141D-C5DA-8B240C416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1370" y="3362919"/>
            <a:ext cx="5446206" cy="2099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10899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F3BA3E-B90E-87A3-3D01-4CA29AC4C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2FBC33DC-4B91-4C0B-6983-BA47943C41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1370" y="3429000"/>
            <a:ext cx="5185066" cy="2642389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E6228E7-1E29-F91A-611D-69DDE75D7D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Build multiple trees in parallel</a:t>
            </a: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Return a batch of </a:t>
            </a:r>
            <a:r>
              <a:rPr kumimoji="1" lang="en-US" altLang="zh-CN" sz="2000" dirty="0">
                <a:latin typeface="DM Sans 14pt Medium" pitchFamily="2" charset="0"/>
                <a:cs typeface="Arial" panose="020B0604020202020204" pitchFamily="34" charset="0"/>
              </a:rPr>
              <a:t>disjoint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augmenting paths (lock-free via atomic CAS)</a:t>
            </a: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Perform one label update </a:t>
            </a:r>
            <a:r>
              <a:rPr kumimoji="1" lang="en-US" altLang="zh-CN" sz="2000" dirty="0">
                <a:latin typeface="DM Sans 14pt Medium" pitchFamily="2" charset="0"/>
                <a:cs typeface="Arial" panose="020B0604020202020204" pitchFamily="34" charset="0"/>
              </a:rPr>
              <a:t>per batch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not per path</a:t>
            </a:r>
            <a:r>
              <a:rPr kumimoji="1" lang="zh-CN" altLang="en-US" sz="200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(resolving label conflicts)</a:t>
            </a:r>
          </a:p>
          <a:p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9577E9F0-5151-4FF5-E632-80714A22A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Parallel Strategy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66EB208-E244-C20E-AA35-26D900E12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57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64AD9A87-14C1-5DB0-7383-E41E98226518}"/>
              </a:ext>
            </a:extLst>
          </p:cNvPr>
          <p:cNvSpPr/>
          <p:nvPr/>
        </p:nvSpPr>
        <p:spPr>
          <a:xfrm>
            <a:off x="7058548" y="2259405"/>
            <a:ext cx="3104103" cy="4320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796FF3CD-4A81-2DB3-47F6-EB95F596A2F6}"/>
              </a:ext>
            </a:extLst>
          </p:cNvPr>
          <p:cNvSpPr/>
          <p:nvPr/>
        </p:nvSpPr>
        <p:spPr>
          <a:xfrm>
            <a:off x="2614246" y="3377664"/>
            <a:ext cx="5414387" cy="28912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85904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6A5A5B-D184-4825-BAB3-FEC49ACF30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D80A3335-6E6C-6C46-1947-CB80DEE0345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Performance </a:t>
                </a:r>
                <a:r>
                  <a:rPr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is determined by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1" kern="1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#</m:t>
                    </m:r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of </a:t>
                </a:r>
                <a:r>
                  <a:rPr kumimoji="1" lang="en-US" altLang="zh-CN" sz="2000" dirty="0">
                    <a:latin typeface="DM Sans 14pt Medium" pitchFamily="2" charset="0"/>
                    <a:cs typeface="Arial" panose="020B0604020202020204" pitchFamily="34" charset="0"/>
                  </a:rPr>
                  <a:t>disjoint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paths per search</a:t>
                </a:r>
              </a:p>
              <a:p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Search direction (</a:t>
                </a:r>
                <a14:m>
                  <m:oMath xmlns:m="http://schemas.openxmlformats.org/officeDocument/2006/math">
                    <m:r>
                      <a:rPr lang="en-US" altLang="zh-CN" sz="2000" i="1" kern="10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𝐿</m:t>
                    </m:r>
                  </m:oMath>
                </a14:m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i="1" kern="10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𝑅</m:t>
                    </m:r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or </a:t>
                </a:r>
                <a14:m>
                  <m:oMath xmlns:m="http://schemas.openxmlformats.org/officeDocument/2006/math">
                    <m:r>
                      <a:rPr kumimoji="1"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</m:oMath>
                </a14:m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1" kern="1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𝐿</m:t>
                    </m:r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) affects path contention </a:t>
                </a: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D80A3335-6E6C-6C46-1947-CB80DEE0345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  <a:blipFill>
                <a:blip r:embed="rId3"/>
                <a:stretch>
                  <a:fillRect l="-483" t="-12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标题 1">
            <a:extLst>
              <a:ext uri="{FF2B5EF4-FFF2-40B4-BE49-F238E27FC236}">
                <a16:creationId xmlns:a16="http://schemas.microsoft.com/office/drawing/2014/main" id="{9458BA09-EF99-64B6-9079-0340F43CB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Adaptive Search</a:t>
            </a:r>
            <a:r>
              <a:rPr kumimoji="1" lang="zh-CN" altLang="en-US" sz="4000" b="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Direction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4FFFF1F-85FE-75C6-CE13-8AE9AFADB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58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802A1303-0DAE-492A-A9C6-B4E9094D03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5131" y="3489935"/>
            <a:ext cx="1589974" cy="264995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表格 5">
                <a:extLst>
                  <a:ext uri="{FF2B5EF4-FFF2-40B4-BE49-F238E27FC236}">
                    <a16:creationId xmlns:a16="http://schemas.microsoft.com/office/drawing/2014/main" id="{08AD7EAE-CED1-146D-8715-CE2916453D8F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altLang="zh-CN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表格 5">
                <a:extLst>
                  <a:ext uri="{FF2B5EF4-FFF2-40B4-BE49-F238E27FC236}">
                    <a16:creationId xmlns:a16="http://schemas.microsoft.com/office/drawing/2014/main" id="{08AD7EAE-CED1-146D-8715-CE2916453D8F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4167" r="-106977" b="-60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4167" r="-4545" b="-60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108696" r="-106977" b="-5347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108696" r="-4545" b="-5347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200000" r="-106977" b="-4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200000" r="-4545" b="-41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13043" r="-106977" b="-3304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13043" r="-4545" b="-3304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95833" r="-106977" b="-2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95833" r="-4545" b="-2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17391" r="-106977" b="-1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17391" r="-4545" b="-1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91667" r="-106977" b="-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91667" r="-4545" b="-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092757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5CCB97-92CC-9E2A-CD5F-3F11720BD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>
            <a:extLst>
              <a:ext uri="{FF2B5EF4-FFF2-40B4-BE49-F238E27FC236}">
                <a16:creationId xmlns:a16="http://schemas.microsoft.com/office/drawing/2014/main" id="{FFE174E6-446A-65D5-A172-585BAF0498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7537" y="4026064"/>
            <a:ext cx="2373106" cy="177982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DC0A2E95-1D50-3B66-3579-6A0E7074AD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7536" y="1875166"/>
            <a:ext cx="2682267" cy="1779829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3249A41-F3B4-3972-F989-0B28F10C26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Optimal Assignment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Resource allocation and worker-task pairing 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5E43C6B8-1DFF-529F-B172-1A92C461B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Applications of Bipartite</a:t>
            </a:r>
            <a:r>
              <a:rPr kumimoji="1" lang="zh-CN" altLang="en-US" sz="4000" b="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MWPM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2C18C0A-957C-13BB-5297-A8CFF0A30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656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6A2964-F6A6-0096-5A03-82A7F4F5B3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D2C7072-5030-5D1A-4A6E-E75A284AC47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Performance </a:t>
                </a:r>
                <a:r>
                  <a:rPr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is determined by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1" kern="1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#</m:t>
                    </m:r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of </a:t>
                </a:r>
                <a:r>
                  <a:rPr kumimoji="1" lang="en-US" altLang="zh-CN" sz="2000" dirty="0">
                    <a:latin typeface="DM Sans 14pt Medium" pitchFamily="2" charset="0"/>
                    <a:cs typeface="Arial" panose="020B0604020202020204" pitchFamily="34" charset="0"/>
                  </a:rPr>
                  <a:t>disjoint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paths per search</a:t>
                </a:r>
              </a:p>
              <a:p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Search direction (</a:t>
                </a:r>
                <a14:m>
                  <m:oMath xmlns:m="http://schemas.openxmlformats.org/officeDocument/2006/math">
                    <m:r>
                      <a:rPr lang="en-US" altLang="zh-CN" sz="2000" i="1" kern="10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𝐿</m:t>
                    </m:r>
                  </m:oMath>
                </a14:m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i="1" kern="10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𝑅</m:t>
                    </m:r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or </a:t>
                </a:r>
                <a14:m>
                  <m:oMath xmlns:m="http://schemas.openxmlformats.org/officeDocument/2006/math">
                    <m:r>
                      <a:rPr kumimoji="1"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</m:oMath>
                </a14:m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1" kern="1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𝐿</m:t>
                    </m:r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) affects path contention </a:t>
                </a: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D2C7072-5030-5D1A-4A6E-E75A284AC47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  <a:blipFill>
                <a:blip r:embed="rId3"/>
                <a:stretch>
                  <a:fillRect l="-483" t="-12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标题 1">
            <a:extLst>
              <a:ext uri="{FF2B5EF4-FFF2-40B4-BE49-F238E27FC236}">
                <a16:creationId xmlns:a16="http://schemas.microsoft.com/office/drawing/2014/main" id="{9DA0D32C-F605-0FB7-7989-866E2F71F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Adaptive Search</a:t>
            </a:r>
            <a:r>
              <a:rPr kumimoji="1" lang="zh-CN" altLang="en-US" sz="4000" b="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Direction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138D448-6910-C92E-D358-F7A31A9B7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59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559ACA3D-CDB4-6493-010F-B0B15C4350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5131" y="3489935"/>
            <a:ext cx="1589974" cy="264995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表格 5">
                <a:extLst>
                  <a:ext uri="{FF2B5EF4-FFF2-40B4-BE49-F238E27FC236}">
                    <a16:creationId xmlns:a16="http://schemas.microsoft.com/office/drawing/2014/main" id="{EBFFD307-56D6-5C64-C6F2-F4F73A8E15B3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altLang="zh-CN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表格 5">
                <a:extLst>
                  <a:ext uri="{FF2B5EF4-FFF2-40B4-BE49-F238E27FC236}">
                    <a16:creationId xmlns:a16="http://schemas.microsoft.com/office/drawing/2014/main" id="{EBFFD307-56D6-5C64-C6F2-F4F73A8E15B3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4167" r="-106977" b="-60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4167" r="-4545" b="-60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108696" r="-106977" b="-5347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108696" r="-4545" b="-5347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200000" r="-106977" b="-4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200000" r="-4545" b="-41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13043" r="-106977" b="-3304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13043" r="-4545" b="-3304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95833" r="-106977" b="-2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95833" r="-4545" b="-2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17391" r="-106977" b="-1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17391" r="-4545" b="-1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91667" r="-106977" b="-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91667" r="-4545" b="-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0" name="图片 9">
            <a:extLst>
              <a:ext uri="{FF2B5EF4-FFF2-40B4-BE49-F238E27FC236}">
                <a16:creationId xmlns:a16="http://schemas.microsoft.com/office/drawing/2014/main" id="{314E1EA9-B008-AFCB-87B1-60D4011F99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37022" y="3515313"/>
            <a:ext cx="2504683" cy="2599200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7BBFD18C-75A8-A530-D7FE-7ED319D7BEF0}"/>
              </a:ext>
            </a:extLst>
          </p:cNvPr>
          <p:cNvSpPr txBox="1"/>
          <p:nvPr/>
        </p:nvSpPr>
        <p:spPr>
          <a:xfrm>
            <a:off x="5437021" y="3566872"/>
            <a:ext cx="250468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00" dirty="0">
                <a:latin typeface="DM Sans 14pt" pitchFamily="2" charset="0"/>
                <a:cs typeface="Arial" panose="020B0604020202020204" pitchFamily="34" charset="0"/>
              </a:rPr>
              <a:t>1 valid path </a:t>
            </a:r>
            <a:endParaRPr lang="zh-CN" altLang="en-US" sz="1600" dirty="0">
              <a:latin typeface="DM Sans 14pt" pitchFamily="2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C9A1975-EC7A-D984-522A-C3F5B9410C37}"/>
              </a:ext>
            </a:extLst>
          </p:cNvPr>
          <p:cNvSpPr/>
          <p:nvPr/>
        </p:nvSpPr>
        <p:spPr>
          <a:xfrm>
            <a:off x="6512018" y="3977326"/>
            <a:ext cx="1256044" cy="1468881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59036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7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9D9D63-FC90-95C9-F9D4-2F8E454E4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27E62F0C-DD27-09DE-1802-BF83E05E976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Performance </a:t>
                </a:r>
                <a:r>
                  <a:rPr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is determined by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1" kern="1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#</m:t>
                    </m:r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of </a:t>
                </a:r>
                <a:r>
                  <a:rPr kumimoji="1" lang="en-US" altLang="zh-CN" sz="2000" dirty="0">
                    <a:latin typeface="DM Sans 14pt Medium" pitchFamily="2" charset="0"/>
                    <a:cs typeface="Arial" panose="020B0604020202020204" pitchFamily="34" charset="0"/>
                  </a:rPr>
                  <a:t>disjoint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paths per search</a:t>
                </a:r>
              </a:p>
              <a:p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Search direction (</a:t>
                </a:r>
                <a14:m>
                  <m:oMath xmlns:m="http://schemas.openxmlformats.org/officeDocument/2006/math">
                    <m:r>
                      <a:rPr lang="en-US" altLang="zh-CN" sz="2000" i="1" kern="10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𝐿</m:t>
                    </m:r>
                  </m:oMath>
                </a14:m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i="1" kern="10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𝑅</m:t>
                    </m:r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or </a:t>
                </a:r>
                <a14:m>
                  <m:oMath xmlns:m="http://schemas.openxmlformats.org/officeDocument/2006/math">
                    <m:r>
                      <a:rPr kumimoji="1"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</m:oMath>
                </a14:m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1" kern="1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𝐿</m:t>
                    </m:r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) affects path contention </a:t>
                </a: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27E62F0C-DD27-09DE-1802-BF83E05E976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  <a:blipFill>
                <a:blip r:embed="rId3"/>
                <a:stretch>
                  <a:fillRect l="-483" t="-12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标题 1">
            <a:extLst>
              <a:ext uri="{FF2B5EF4-FFF2-40B4-BE49-F238E27FC236}">
                <a16:creationId xmlns:a16="http://schemas.microsoft.com/office/drawing/2014/main" id="{7FD9AB92-6273-9AA9-B190-C9D210741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Adaptive Search</a:t>
            </a:r>
            <a:r>
              <a:rPr kumimoji="1" lang="zh-CN" altLang="en-US" sz="4000" b="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Direction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E6280F6-556D-23F6-D751-6DC92AA43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60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2023EF1-B784-3776-55CC-6BBCEB21AB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5131" y="3489935"/>
            <a:ext cx="1589974" cy="264995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表格 5">
                <a:extLst>
                  <a:ext uri="{FF2B5EF4-FFF2-40B4-BE49-F238E27FC236}">
                    <a16:creationId xmlns:a16="http://schemas.microsoft.com/office/drawing/2014/main" id="{BC93A20D-E196-3824-17F5-76CA0C41F3C8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altLang="zh-CN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表格 5">
                <a:extLst>
                  <a:ext uri="{FF2B5EF4-FFF2-40B4-BE49-F238E27FC236}">
                    <a16:creationId xmlns:a16="http://schemas.microsoft.com/office/drawing/2014/main" id="{BC93A20D-E196-3824-17F5-76CA0C41F3C8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4167" r="-106977" b="-60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4167" r="-4545" b="-60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108696" r="-106977" b="-5347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108696" r="-4545" b="-5347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200000" r="-106977" b="-4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200000" r="-4545" b="-41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13043" r="-106977" b="-3304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13043" r="-4545" b="-3304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95833" r="-106977" b="-2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95833" r="-4545" b="-2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17391" r="-106977" b="-1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17391" r="-4545" b="-1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91667" r="-106977" b="-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91667" r="-4545" b="-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0" name="图片 9">
            <a:extLst>
              <a:ext uri="{FF2B5EF4-FFF2-40B4-BE49-F238E27FC236}">
                <a16:creationId xmlns:a16="http://schemas.microsoft.com/office/drawing/2014/main" id="{35D167BC-137D-8752-5B22-E2FF1218FA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37022" y="3515313"/>
            <a:ext cx="2504683" cy="25992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3DE8311A-EA8C-1E52-3AD4-71FC935378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10836" y="3516395"/>
            <a:ext cx="2504684" cy="2599200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74484556-FAC8-04AA-0A86-5FE0270369CB}"/>
              </a:ext>
            </a:extLst>
          </p:cNvPr>
          <p:cNvSpPr txBox="1"/>
          <p:nvPr/>
        </p:nvSpPr>
        <p:spPr>
          <a:xfrm>
            <a:off x="8410836" y="3566872"/>
            <a:ext cx="250468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00" dirty="0">
                <a:latin typeface="DM Sans 14pt" pitchFamily="2" charset="0"/>
                <a:cs typeface="Arial" panose="020B0604020202020204" pitchFamily="34" charset="0"/>
              </a:rPr>
              <a:t>3 disjoint paths </a:t>
            </a:r>
            <a:endParaRPr lang="zh-CN" altLang="en-US" sz="1600" dirty="0">
              <a:latin typeface="DM Sans 14pt" pitchFamily="2" charset="0"/>
            </a:endParaRPr>
          </a:p>
        </p:txBody>
      </p:sp>
      <p:cxnSp>
        <p:nvCxnSpPr>
          <p:cNvPr id="18" name="直线连接符 17">
            <a:extLst>
              <a:ext uri="{FF2B5EF4-FFF2-40B4-BE49-F238E27FC236}">
                <a16:creationId xmlns:a16="http://schemas.microsoft.com/office/drawing/2014/main" id="{FFCC0057-33DC-2141-9897-5125BCCF9B06}"/>
              </a:ext>
            </a:extLst>
          </p:cNvPr>
          <p:cNvCxnSpPr>
            <a:cxnSpLocks/>
          </p:cNvCxnSpPr>
          <p:nvPr/>
        </p:nvCxnSpPr>
        <p:spPr>
          <a:xfrm>
            <a:off x="8119068" y="3610287"/>
            <a:ext cx="0" cy="2219427"/>
          </a:xfrm>
          <a:prstGeom prst="line">
            <a:avLst/>
          </a:prstGeom>
          <a:ln w="1905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>
            <a:extLst>
              <a:ext uri="{FF2B5EF4-FFF2-40B4-BE49-F238E27FC236}">
                <a16:creationId xmlns:a16="http://schemas.microsoft.com/office/drawing/2014/main" id="{BBF34B1F-F82C-1E95-00AB-2ECD8B5C7A62}"/>
              </a:ext>
            </a:extLst>
          </p:cNvPr>
          <p:cNvSpPr txBox="1"/>
          <p:nvPr/>
        </p:nvSpPr>
        <p:spPr>
          <a:xfrm>
            <a:off x="5437021" y="3566872"/>
            <a:ext cx="250468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00" dirty="0">
                <a:latin typeface="DM Sans 14pt" pitchFamily="2" charset="0"/>
                <a:cs typeface="Arial" panose="020B0604020202020204" pitchFamily="34" charset="0"/>
              </a:rPr>
              <a:t>1 valid path </a:t>
            </a:r>
            <a:endParaRPr lang="zh-CN" altLang="en-US" sz="1600" dirty="0">
              <a:latin typeface="DM Sans 14pt" pitchFamily="2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BF4156F-3E34-7345-4574-437F55B50A45}"/>
              </a:ext>
            </a:extLst>
          </p:cNvPr>
          <p:cNvSpPr/>
          <p:nvPr/>
        </p:nvSpPr>
        <p:spPr>
          <a:xfrm>
            <a:off x="9460825" y="3955903"/>
            <a:ext cx="1256044" cy="1514945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52419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7" grpId="0" animBg="1"/>
      <p:bldP spid="7" grpId="1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077443-1A9D-7EC6-2A7F-95337B7D4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C7A14A25-E1C6-F9FD-A48B-6B0EC2AA373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Performance </a:t>
                </a:r>
                <a:r>
                  <a:rPr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is determined by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1" kern="1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#</m:t>
                    </m:r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of </a:t>
                </a:r>
                <a:r>
                  <a:rPr kumimoji="1" lang="en-US" altLang="zh-CN" sz="2000" dirty="0">
                    <a:latin typeface="DM Sans 14pt Medium" pitchFamily="2" charset="0"/>
                    <a:cs typeface="Arial" panose="020B0604020202020204" pitchFamily="34" charset="0"/>
                  </a:rPr>
                  <a:t>disjoint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paths per search</a:t>
                </a:r>
              </a:p>
              <a:p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Search direction (</a:t>
                </a:r>
                <a14:m>
                  <m:oMath xmlns:m="http://schemas.openxmlformats.org/officeDocument/2006/math">
                    <m:r>
                      <a:rPr lang="en-US" altLang="zh-CN" sz="2000" i="1" kern="10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𝐿</m:t>
                    </m:r>
                  </m:oMath>
                </a14:m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i="1" kern="10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𝑅</m:t>
                    </m:r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or </a:t>
                </a:r>
                <a14:m>
                  <m:oMath xmlns:m="http://schemas.openxmlformats.org/officeDocument/2006/math">
                    <m:r>
                      <a:rPr kumimoji="1"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</m:oMath>
                </a14:m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1" kern="1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𝐿</m:t>
                    </m:r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) affects path contention</a:t>
                </a:r>
              </a:p>
              <a:p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Adaptively choose the direction with higher recorded</a:t>
                </a:r>
                <a:r>
                  <a:rPr kumimoji="1" lang="zh-CN" altLang="en-US" sz="2000" dirty="0">
                    <a:latin typeface="DM Sans 14pt" pitchFamily="2" charset="0"/>
                    <a:cs typeface="Arial" panose="020B0604020202020204" pitchFamily="34" charset="0"/>
                  </a:rPr>
                  <a:t> 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performance</a:t>
                </a: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C7A14A25-E1C6-F9FD-A48B-6B0EC2AA373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  <a:blipFill>
                <a:blip r:embed="rId3"/>
                <a:stretch>
                  <a:fillRect l="-483" t="-12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标题 1">
            <a:extLst>
              <a:ext uri="{FF2B5EF4-FFF2-40B4-BE49-F238E27FC236}">
                <a16:creationId xmlns:a16="http://schemas.microsoft.com/office/drawing/2014/main" id="{C6B1E60A-ACD7-5459-41A7-9CCC2DB4C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Adaptive Search</a:t>
            </a:r>
            <a:r>
              <a:rPr kumimoji="1" lang="zh-CN" altLang="en-US" sz="4000" b="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Direction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D4706C1-7173-3742-8A96-C34D61B60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61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219BFEF-D4FF-22F3-7627-7F6457A229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5131" y="3489935"/>
            <a:ext cx="1589974" cy="264995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表格 5">
                <a:extLst>
                  <a:ext uri="{FF2B5EF4-FFF2-40B4-BE49-F238E27FC236}">
                    <a16:creationId xmlns:a16="http://schemas.microsoft.com/office/drawing/2014/main" id="{3ED34C80-0DCB-312C-7BD4-DCCB3DE5CFB7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zh-CN" altLang="zh-CN" sz="1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CN" sz="1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5200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表格 5">
                <a:extLst>
                  <a:ext uri="{FF2B5EF4-FFF2-40B4-BE49-F238E27FC236}">
                    <a16:creationId xmlns:a16="http://schemas.microsoft.com/office/drawing/2014/main" id="{3ED34C80-0DCB-312C-7BD4-DCCB3DE5CFB7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86286" y="3755446"/>
              <a:ext cx="1093182" cy="207426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45297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547885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4167" r="-106977" b="-60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4167" r="-4545" b="-60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108696" r="-106977" b="-5347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108696" r="-4545" b="-5347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200000" r="-106977" b="-4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200000" r="-4545" b="-412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13043" r="-106977" b="-3304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13043" r="-4545" b="-3304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395833" r="-106977" b="-2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395833" r="-4545" b="-2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17391" r="-106977" b="-1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17391" r="-4545" b="-1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2963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326" t="-591667" r="-106977" b="-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000" t="-591667" r="-4545" b="-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0" name="图片 9">
            <a:extLst>
              <a:ext uri="{FF2B5EF4-FFF2-40B4-BE49-F238E27FC236}">
                <a16:creationId xmlns:a16="http://schemas.microsoft.com/office/drawing/2014/main" id="{4D0FF118-FB23-51CF-49FE-824B16B8D8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37022" y="3515313"/>
            <a:ext cx="2504683" cy="25992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A5073484-DD78-3C4D-DDEC-412A5312A5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10836" y="3516395"/>
            <a:ext cx="2504684" cy="2599200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E875F5C6-453E-194D-1C72-6B8835C99AE3}"/>
              </a:ext>
            </a:extLst>
          </p:cNvPr>
          <p:cNvSpPr txBox="1"/>
          <p:nvPr/>
        </p:nvSpPr>
        <p:spPr>
          <a:xfrm>
            <a:off x="8410836" y="3566872"/>
            <a:ext cx="250468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00" dirty="0">
                <a:latin typeface="DM Sans 14pt" pitchFamily="2" charset="0"/>
                <a:cs typeface="Arial" panose="020B0604020202020204" pitchFamily="34" charset="0"/>
              </a:rPr>
              <a:t>3 disjoint paths </a:t>
            </a:r>
            <a:endParaRPr lang="zh-CN" altLang="en-US" sz="1600" dirty="0">
              <a:latin typeface="DM Sans 14pt" pitchFamily="2" charset="0"/>
            </a:endParaRPr>
          </a:p>
        </p:txBody>
      </p:sp>
      <p:cxnSp>
        <p:nvCxnSpPr>
          <p:cNvPr id="18" name="直线连接符 17">
            <a:extLst>
              <a:ext uri="{FF2B5EF4-FFF2-40B4-BE49-F238E27FC236}">
                <a16:creationId xmlns:a16="http://schemas.microsoft.com/office/drawing/2014/main" id="{62196EFD-785F-45AF-B280-40AF477B5117}"/>
              </a:ext>
            </a:extLst>
          </p:cNvPr>
          <p:cNvCxnSpPr>
            <a:cxnSpLocks/>
          </p:cNvCxnSpPr>
          <p:nvPr/>
        </p:nvCxnSpPr>
        <p:spPr>
          <a:xfrm>
            <a:off x="8119068" y="3610287"/>
            <a:ext cx="0" cy="2219427"/>
          </a:xfrm>
          <a:prstGeom prst="line">
            <a:avLst/>
          </a:prstGeom>
          <a:ln w="1905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>
            <a:extLst>
              <a:ext uri="{FF2B5EF4-FFF2-40B4-BE49-F238E27FC236}">
                <a16:creationId xmlns:a16="http://schemas.microsoft.com/office/drawing/2014/main" id="{ABF98A24-4CBD-7CF2-499C-59ECDC3035C0}"/>
              </a:ext>
            </a:extLst>
          </p:cNvPr>
          <p:cNvSpPr txBox="1"/>
          <p:nvPr/>
        </p:nvSpPr>
        <p:spPr>
          <a:xfrm>
            <a:off x="5437021" y="3566872"/>
            <a:ext cx="250468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00" dirty="0">
                <a:latin typeface="DM Sans 14pt" pitchFamily="2" charset="0"/>
                <a:cs typeface="Arial" panose="020B0604020202020204" pitchFamily="34" charset="0"/>
              </a:rPr>
              <a:t>1 valid path </a:t>
            </a:r>
            <a:endParaRPr lang="zh-CN" altLang="en-US" sz="1600" dirty="0">
              <a:latin typeface="DM Sans 14p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509678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47C1E2-2DF4-AB41-3F04-06CB794F9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E2F1AA3-0B96-120A-18DF-C2F94ED463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Real-world datasets: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Social graphs, collaboration networks, recommendation graphs, … 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13CF0A87-79B1-C244-3680-D25F29F41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Experiments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349BF74-83B0-BDA8-3994-B6F70AFF5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62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68FCB9C9-9FED-E19F-0EEF-53DCF5AC2F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3670" y="2911854"/>
            <a:ext cx="6389253" cy="2312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130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F58C08-667C-C865-D5CD-CB5764BFF8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6CB6E13-E276-9C2C-A30E-CE4931C63D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Real-world datasets: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Social graphs, collaboration networks, recommendation graphs, … 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Synthetic datasets: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Random graphs with specific densities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Random graphs with specific degrees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Random graphs with gamma-distributed degrees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Platform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A server with dual Intel Xeon CPU Max 9470 processors and 512 GB of RAM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2CEBAACF-E39C-97D4-3D9C-1081D07DF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Experiments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F592718-03E3-8549-8C61-31A93181E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63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2756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7A699-BEB7-94F0-B851-9839F8BBAF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3293D561-4E06-F118-4E8C-8A07A7BEC2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2367" y="3914362"/>
            <a:ext cx="5689924" cy="1900028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A5C9A45-A8A0-FBB0-6925-FBC630C173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Compared with four baselines: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Google Optimization Tools (OR-Tools)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Fast MWPM solver (Blossom-V)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Network-flow solver (MCFClass)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Prior best sequential solution (LEMON)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0D41468D-7586-6437-A475-F41F13FEB2B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277" r="64318" b="23540"/>
          <a:stretch>
            <a:fillRect/>
          </a:stretch>
        </p:blipFill>
        <p:spPr>
          <a:xfrm>
            <a:off x="5496110" y="4402800"/>
            <a:ext cx="1864168" cy="1468800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BCB5E518-FEAE-DDD2-8FC3-A7E8C64F1094}"/>
              </a:ext>
            </a:extLst>
          </p:cNvPr>
          <p:cNvSpPr txBox="1"/>
          <p:nvPr/>
        </p:nvSpPr>
        <p:spPr>
          <a:xfrm>
            <a:off x="7529094" y="3610286"/>
            <a:ext cx="3824706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kumimoji="1" lang="en-US" altLang="zh-C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000"/>
              </a:spcAft>
            </a:pPr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Speedup of 8-core X-Wim:</a:t>
            </a:r>
          </a:p>
          <a:p>
            <a:pPr>
              <a:spcAft>
                <a:spcPts val="1000"/>
              </a:spcAft>
            </a:pPr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	- Blossom-V (153x)</a:t>
            </a:r>
          </a:p>
          <a:p>
            <a:pPr>
              <a:spcAft>
                <a:spcPts val="1000"/>
              </a:spcAft>
            </a:pPr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	- MCFClass (110x)</a:t>
            </a:r>
          </a:p>
          <a:p>
            <a:pPr>
              <a:spcAft>
                <a:spcPts val="1000"/>
              </a:spcAft>
            </a:pPr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	- LEMON (54x) 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F3AF5782-F362-D962-125E-035F2797D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High-Performance Results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7CA388C-346A-5AD3-AB05-4E7EA9856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64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812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2A6E2B-4798-175F-A451-363AE11189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9EADA4E-4CE2-7B69-3CD2-265C97AB38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When # of threads doubles, the average speedup is 1.70x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96DB25A0-F470-0310-A51F-E138824E00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6276" y="2543329"/>
            <a:ext cx="5362374" cy="3155182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D1C8EF32-25EA-96DC-DE93-552D43EFA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Scalability Test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9B7756F-CBE4-1B25-09D6-7A7DE7104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65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042105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908540-D543-3069-E9A3-CE6DC86835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EBF35B5A-AAC0-DFF7-D289-EE73C7B681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4923" y="2811992"/>
            <a:ext cx="7772400" cy="2619459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7FAF135-BC9D-A343-3792-5D7EABA3AC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Reduces memory usage by avoiding the global set of tight edges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D4491491-3945-2E16-7153-5BFC2D069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Memory Footprint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3E4060D-9A5C-4DDA-7CCD-85A58C7CF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66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96517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0CB8D-7574-60F4-D465-ECB1DAA01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5A9856C-B6F0-0F4B-4167-AF63A93C2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The three strategies achieve 25x speedup in the </a:t>
            </a:r>
            <a:r>
              <a:rPr kumimoji="1" lang="en-US" altLang="zh-CN" sz="2000" dirty="0">
                <a:latin typeface="DM Sans 14pt Medium" pitchFamily="2" charset="0"/>
                <a:cs typeface="Arial" panose="020B0604020202020204" pitchFamily="34" charset="0"/>
              </a:rPr>
              <a:t>single-thread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setting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A814714A-71A1-C19D-248A-013EC60ED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Ablation Study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2E3D034-9B54-103E-EC8F-6DA945257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67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D3408D59-5784-DE7D-9E21-ED3D070C8B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874" y="2947269"/>
            <a:ext cx="5526593" cy="281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2306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FCAC15-3C75-8F28-5F09-96E0AA975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EFFCAD1-993E-6DD8-448D-1A6FFAFB68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X-Wim (https://</a:t>
            </a:r>
            <a:r>
              <a:rPr kumimoji="1" lang="en-US" altLang="zh-CN" sz="2000" dirty="0" err="1">
                <a:latin typeface="DM Sans 14pt" pitchFamily="2" charset="0"/>
                <a:cs typeface="Arial" panose="020B0604020202020204" pitchFamily="34" charset="0"/>
              </a:rPr>
              <a:t>github.com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/Davis-Fan/X-Wim)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- a massively parallel computation framework for bipartite weighted matching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- the </a:t>
            </a:r>
            <a:r>
              <a:rPr kumimoji="1" lang="en-US" altLang="zh-CN" sz="2000" i="1" dirty="0">
                <a:latin typeface="DM Sans 14pt" pitchFamily="2" charset="0"/>
                <a:cs typeface="Arial" panose="020B0604020202020204" pitchFamily="34" charset="0"/>
              </a:rPr>
              <a:t>best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parallel solution so far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- </a:t>
            </a:r>
            <a:r>
              <a:rPr kumimoji="1" lang="en-US" altLang="zh-CN" sz="2000" dirty="0">
                <a:solidFill>
                  <a:srgbClr val="C00000"/>
                </a:solidFill>
                <a:latin typeface="DM Sans 14pt" pitchFamily="2" charset="0"/>
                <a:cs typeface="Arial" panose="020B0604020202020204" pitchFamily="34" charset="0"/>
              </a:rPr>
              <a:t>phase-decoupled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+ </a:t>
            </a:r>
            <a:r>
              <a:rPr kumimoji="1" lang="en-US" altLang="zh-CN" sz="2000" dirty="0">
                <a:solidFill>
                  <a:srgbClr val="C00000"/>
                </a:solidFill>
                <a:latin typeface="DM Sans 14pt" pitchFamily="2" charset="0"/>
                <a:cs typeface="Arial" panose="020B0604020202020204" pitchFamily="34" charset="0"/>
              </a:rPr>
              <a:t>multi-path batching 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+ </a:t>
            </a:r>
            <a:r>
              <a:rPr kumimoji="1" lang="en-US" altLang="zh-CN" sz="2000" dirty="0">
                <a:solidFill>
                  <a:srgbClr val="C00000"/>
                </a:solidFill>
                <a:latin typeface="DM Sans 14pt" pitchFamily="2" charset="0"/>
                <a:cs typeface="Arial" panose="020B0604020202020204" pitchFamily="34" charset="0"/>
              </a:rPr>
              <a:t>adaptive search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Published in VLDB 2026</a:t>
            </a:r>
          </a:p>
          <a:p>
            <a:pPr marL="0" indent="0">
              <a:buNone/>
            </a:pPr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zh-CN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07662210-0AD3-01BE-4570-FC2DF2738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X-Wim Summary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DC7FAF7-183B-B5AB-6D26-53A8BF063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68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EC012D3-D65A-F7E9-EBC5-19E22A17B37F}"/>
              </a:ext>
            </a:extLst>
          </p:cNvPr>
          <p:cNvSpPr txBox="1"/>
          <p:nvPr/>
        </p:nvSpPr>
        <p:spPr>
          <a:xfrm>
            <a:off x="1180618" y="4198746"/>
            <a:ext cx="8801582" cy="92333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1"/>
            <a:r>
              <a:rPr lang="en-US" altLang="zh-CN" dirty="0">
                <a:latin typeface="DM Sans 14pt" pitchFamily="2" charset="0"/>
                <a:cs typeface="Arial" panose="020B0604020202020204" pitchFamily="34" charset="0"/>
              </a:rPr>
              <a:t>Dayi Fan, Simon Zhang, </a:t>
            </a:r>
            <a:r>
              <a:rPr lang="en-US" altLang="zh-CN" dirty="0" err="1">
                <a:latin typeface="DM Sans 14pt" pitchFamily="2" charset="0"/>
                <a:cs typeface="Arial" panose="020B0604020202020204" pitchFamily="34" charset="0"/>
              </a:rPr>
              <a:t>Rubao</a:t>
            </a:r>
            <a:r>
              <a:rPr lang="en-US" altLang="zh-CN" dirty="0">
                <a:latin typeface="DM Sans 14pt" pitchFamily="2" charset="0"/>
                <a:cs typeface="Arial" panose="020B0604020202020204" pitchFamily="34" charset="0"/>
              </a:rPr>
              <a:t> Lee, </a:t>
            </a:r>
            <a:r>
              <a:rPr lang="en-US" altLang="zh-CN" dirty="0" err="1">
                <a:latin typeface="DM Sans 14pt" pitchFamily="2" charset="0"/>
                <a:cs typeface="Arial" panose="020B0604020202020204" pitchFamily="34" charset="0"/>
              </a:rPr>
              <a:t>Hanqi</a:t>
            </a:r>
            <a:r>
              <a:rPr lang="en-US" altLang="zh-CN" dirty="0">
                <a:latin typeface="DM Sans 14pt" pitchFamily="2" charset="0"/>
                <a:cs typeface="Arial" panose="020B0604020202020204" pitchFamily="34" charset="0"/>
              </a:rPr>
              <a:t> Guo, and Xiaodong Zhang. X-Wim: Massive Parallelization of Weighted Matching in Bipartite Graphs. PVLDB, 19(10): 2643-2657, 2026.</a:t>
            </a: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526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0BF54F-B177-B71C-A293-CC67741055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片 34">
            <a:extLst>
              <a:ext uri="{FF2B5EF4-FFF2-40B4-BE49-F238E27FC236}">
                <a16:creationId xmlns:a16="http://schemas.microsoft.com/office/drawing/2014/main" id="{51F9FA87-CC17-E3F7-8ACC-8455017D41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2829" y="3879177"/>
            <a:ext cx="2942514" cy="1575979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45BA782-DF32-9189-FB36-A18B41CF70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Optimal Assignment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Resource allocation and worker-task pairing 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Database systems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Entity resolution and graph alignment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4A70CB92-FCF8-6447-E753-4AED5CDDA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Applications of Bipartite</a:t>
            </a:r>
            <a:r>
              <a:rPr kumimoji="1" lang="zh-CN" altLang="en-US" sz="4000" b="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MWPM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B226742-AAFF-D4E7-D01A-E2864EA75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6E452D14-7322-74A2-BF44-E1D611D973BB}"/>
              </a:ext>
            </a:extLst>
          </p:cNvPr>
          <p:cNvSpPr txBox="1"/>
          <p:nvPr/>
        </p:nvSpPr>
        <p:spPr>
          <a:xfrm>
            <a:off x="3048918" y="3417849"/>
            <a:ext cx="60978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zh-CN" altLang="en-US" dirty="0"/>
          </a:p>
        </p:txBody>
      </p:sp>
      <p:pic>
        <p:nvPicPr>
          <p:cNvPr id="31" name="图片 30" descr="Illustration of Record Linkage and Deduplication.">
            <a:extLst>
              <a:ext uri="{FF2B5EF4-FFF2-40B4-BE49-F238E27FC236}">
                <a16:creationId xmlns:a16="http://schemas.microsoft.com/office/drawing/2014/main" id="{66B536DD-2EE6-0B16-A536-E0A7E310FC2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8526" r="42095"/>
          <a:stretch>
            <a:fillRect/>
          </a:stretch>
        </p:blipFill>
        <p:spPr>
          <a:xfrm>
            <a:off x="8223135" y="2140539"/>
            <a:ext cx="2561903" cy="1249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0215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2FCF7E-3C60-B652-840A-A6C89F71A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D5C81516-364C-5F06-70AB-E3ACBA9749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70" t="920" r="705" b="1"/>
          <a:stretch>
            <a:fillRect/>
          </a:stretch>
        </p:blipFill>
        <p:spPr>
          <a:xfrm>
            <a:off x="8310841" y="1624833"/>
            <a:ext cx="1970751" cy="2280493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C737018-A80F-FC26-C536-001EEE029A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Optimal Assignment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Resource allocation and worker-task pairing 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Database systems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Entity resolution and graph alignment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Machine learning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Object tracking</a:t>
            </a:r>
            <a:r>
              <a:rPr kumimoji="1" lang="zh-CN" altLang="en-US" sz="200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and data association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42347233-720E-CCA9-E997-3926A6B39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Applications of Bipartite</a:t>
            </a:r>
            <a:r>
              <a:rPr kumimoji="1" lang="zh-CN" altLang="en-US" sz="4000" b="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MWPM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6E356D0-949A-138D-07A6-1A233CB89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ECEA19BF-D205-C58C-25D2-055B90A665D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729" r="6218"/>
          <a:stretch>
            <a:fillRect/>
          </a:stretch>
        </p:blipFill>
        <p:spPr>
          <a:xfrm>
            <a:off x="8187424" y="4145409"/>
            <a:ext cx="2327754" cy="1353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85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5B31F-B9DC-C938-5215-A3E892A40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364EF72-D635-BBEA-80D2-DE837F299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Optimal Assignment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Resource allocation and worker-task pairing 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Database systems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Entity resolution and graph alignment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Machine learning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Object tracking</a:t>
            </a:r>
            <a:r>
              <a:rPr kumimoji="1" lang="zh-CN" altLang="en-US" sz="200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and data association</a:t>
            </a:r>
          </a:p>
          <a:p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Robotics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Multi-robot coordination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525904DB-57C9-4A69-E176-C3BB14D5C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Applications of Bipartite</a:t>
            </a:r>
            <a:r>
              <a:rPr kumimoji="1" lang="zh-CN" altLang="en-US" sz="4000" b="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MWPM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08C7075-89D8-6A26-2846-E795603FA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85BEE545-B1B7-5618-9FAC-152F96DAC15C}"/>
              </a:ext>
            </a:extLst>
          </p:cNvPr>
          <p:cNvSpPr txBox="1"/>
          <p:nvPr/>
        </p:nvSpPr>
        <p:spPr>
          <a:xfrm>
            <a:off x="3048918" y="4420384"/>
            <a:ext cx="60978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zh-CN" altLang="en-US" dirty="0"/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C1E3E22A-62A8-02D8-7B1F-056E47DCED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7127" y="2863184"/>
            <a:ext cx="3422746" cy="1779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3270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E6E6E6"/>
        </a:solidFill>
        <a:ln>
          <a:noFill/>
        </a:ln>
      </a:spPr>
      <a:bodyPr rtlCol="0" anchor="ctr"/>
      <a:lstStyle>
        <a:defPPr algn="ctr">
          <a:defRPr kumimoji="1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21700</TotalTime>
  <Words>7885</Words>
  <Application>Microsoft Macintosh PowerPoint</Application>
  <PresentationFormat>宽屏</PresentationFormat>
  <Paragraphs>1306</Paragraphs>
  <Slides>69</Slides>
  <Notes>68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69</vt:i4>
      </vt:variant>
    </vt:vector>
  </HeadingPairs>
  <TitlesOfParts>
    <vt:vector size="78" baseType="lpstr">
      <vt:lpstr>等线</vt:lpstr>
      <vt:lpstr>Arial</vt:lpstr>
      <vt:lpstr>Calibri</vt:lpstr>
      <vt:lpstr>Calibri Light</vt:lpstr>
      <vt:lpstr>Cambria Math</vt:lpstr>
      <vt:lpstr>DM Sans 14pt</vt:lpstr>
      <vt:lpstr>DM Sans 14pt Medium</vt:lpstr>
      <vt:lpstr>Spencer</vt:lpstr>
      <vt:lpstr>Office 2013 - 2022 Theme</vt:lpstr>
      <vt:lpstr>X-Wim</vt:lpstr>
      <vt:lpstr>Bipartite Weighted Matching</vt:lpstr>
      <vt:lpstr>Bipartite Weighted Matching</vt:lpstr>
      <vt:lpstr>Bipartite Weighted Matching</vt:lpstr>
      <vt:lpstr>Bipartite Weighted Matching</vt:lpstr>
      <vt:lpstr>Applications of Bipartite MWPM</vt:lpstr>
      <vt:lpstr>Applications of Bipartite MWPM</vt:lpstr>
      <vt:lpstr>Applications of Bipartite MWPM</vt:lpstr>
      <vt:lpstr>Applications of Bipartite MWPM</vt:lpstr>
      <vt:lpstr>Solving Bipartite MWPM</vt:lpstr>
      <vt:lpstr>Optimality Principle</vt:lpstr>
      <vt:lpstr>Optimality Principle</vt:lpstr>
      <vt:lpstr>Optimality Principle</vt:lpstr>
      <vt:lpstr>Optimality Principle</vt:lpstr>
      <vt:lpstr>Optimality Principle</vt:lpstr>
      <vt:lpstr>Optimality Principle</vt:lpstr>
      <vt:lpstr>Optimality Principle</vt:lpstr>
      <vt:lpstr>Finding Perfect Matching</vt:lpstr>
      <vt:lpstr>Finding Perfect Matching</vt:lpstr>
      <vt:lpstr>Finding Perfect Matching</vt:lpstr>
      <vt:lpstr>Finding Perfect Matching</vt:lpstr>
      <vt:lpstr>Finding Perfect Matching</vt:lpstr>
      <vt:lpstr>Hungarian Algorithm</vt:lpstr>
      <vt:lpstr>Hungarian Algorithm</vt:lpstr>
      <vt:lpstr>Hungarian Algorithm</vt:lpstr>
      <vt:lpstr>Hungarian Algorithm</vt:lpstr>
      <vt:lpstr>Hungarian Algorithm</vt:lpstr>
      <vt:lpstr>Hungarian Algorithm</vt:lpstr>
      <vt:lpstr>Hungarian Algorithm</vt:lpstr>
      <vt:lpstr>Hungarian Algorithm</vt:lpstr>
      <vt:lpstr>Hungarian Algorithm</vt:lpstr>
      <vt:lpstr>Hungarian Algorithm</vt:lpstr>
      <vt:lpstr>Hungarian Algorithm</vt:lpstr>
      <vt:lpstr>Hungarian Algorithm</vt:lpstr>
      <vt:lpstr>Hungarian Algorithm</vt:lpstr>
      <vt:lpstr>Hungarian Algorithm</vt:lpstr>
      <vt:lpstr>Hungarian Algorithm</vt:lpstr>
      <vt:lpstr>Hungarian Algorithm</vt:lpstr>
      <vt:lpstr>Hungarian Algorithm</vt:lpstr>
      <vt:lpstr>Hungarian Algorithm</vt:lpstr>
      <vt:lpstr>Hungarian Algorithm</vt:lpstr>
      <vt:lpstr>Hungarian Algorithm</vt:lpstr>
      <vt:lpstr>Hungarian Algorithm</vt:lpstr>
      <vt:lpstr>Fundamental Challenges</vt:lpstr>
      <vt:lpstr>Fundamental Challenges</vt:lpstr>
      <vt:lpstr>Insights</vt:lpstr>
      <vt:lpstr>Insights</vt:lpstr>
      <vt:lpstr>Phase-Decoupled Framework</vt:lpstr>
      <vt:lpstr>Phase-Decoupled Framework</vt:lpstr>
      <vt:lpstr>Phase-Decoupled Framework</vt:lpstr>
      <vt:lpstr>Phase-Decoupled Framework</vt:lpstr>
      <vt:lpstr>Phase-Decoupled Framework</vt:lpstr>
      <vt:lpstr>Fundamental Challenges</vt:lpstr>
      <vt:lpstr>Parallel Strategy</vt:lpstr>
      <vt:lpstr>Parallel Strategy</vt:lpstr>
      <vt:lpstr>Parallel Strategy</vt:lpstr>
      <vt:lpstr>Parallel Strategy</vt:lpstr>
      <vt:lpstr>Parallel Strategy</vt:lpstr>
      <vt:lpstr>Adaptive Search Direction</vt:lpstr>
      <vt:lpstr>Adaptive Search Direction</vt:lpstr>
      <vt:lpstr>Adaptive Search Direction</vt:lpstr>
      <vt:lpstr>Adaptive Search Direction</vt:lpstr>
      <vt:lpstr>Experiments</vt:lpstr>
      <vt:lpstr>Experiments</vt:lpstr>
      <vt:lpstr>High-Performance Results</vt:lpstr>
      <vt:lpstr>Scalability Test</vt:lpstr>
      <vt:lpstr>Memory Footprint</vt:lpstr>
      <vt:lpstr>Ablation Study</vt:lpstr>
      <vt:lpstr>X-Wim 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X-Blossom: Massive Parallelization of Graph Maximum Matching</dc:title>
  <dc:creator>Fan, Dayi</dc:creator>
  <cp:lastModifiedBy>Microsoft Office User</cp:lastModifiedBy>
  <cp:revision>503</cp:revision>
  <dcterms:created xsi:type="dcterms:W3CDTF">2025-07-30T14:41:39Z</dcterms:created>
  <dcterms:modified xsi:type="dcterms:W3CDTF">2026-06-29T13:29:49Z</dcterms:modified>
</cp:coreProperties>
</file>